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8" r:id="rId2"/>
    <p:sldId id="289" r:id="rId3"/>
    <p:sldId id="299" r:id="rId4"/>
    <p:sldId id="303" r:id="rId5"/>
    <p:sldId id="302" r:id="rId6"/>
    <p:sldId id="291" r:id="rId7"/>
    <p:sldId id="294" r:id="rId8"/>
    <p:sldId id="304" r:id="rId9"/>
    <p:sldId id="305" r:id="rId10"/>
    <p:sldId id="306" r:id="rId11"/>
    <p:sldId id="292" r:id="rId12"/>
    <p:sldId id="307" r:id="rId13"/>
    <p:sldId id="290" r:id="rId14"/>
    <p:sldId id="295" r:id="rId15"/>
    <p:sldId id="296" r:id="rId16"/>
    <p:sldId id="297" r:id="rId17"/>
    <p:sldId id="300" r:id="rId18"/>
    <p:sldId id="301" r:id="rId19"/>
    <p:sldId id="298"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553" autoAdjust="0"/>
    <p:restoredTop sz="80168" autoAdjust="0"/>
  </p:normalViewPr>
  <p:slideViewPr>
    <p:cSldViewPr snapToObjects="1">
      <p:cViewPr varScale="1">
        <p:scale>
          <a:sx n="53" d="100"/>
          <a:sy n="53" d="100"/>
        </p:scale>
        <p:origin x="2035"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EFAECA5E-F4B0-424F-879D-730349B0873E}" type="datetimeFigureOut">
              <a:rPr lang="en-US"/>
              <a:pPr>
                <a:defRPr/>
              </a:pPr>
              <a:t>7/28/2016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9673DA82-ED10-45C3-BE11-789D233BF622}" type="slidenum">
              <a:rPr lang="en-US"/>
              <a:pPr>
                <a:defRPr/>
              </a:pPr>
              <a:t>‹#›</a:t>
            </a:fld>
            <a:endParaRPr lang="en-US" dirty="0"/>
          </a:p>
        </p:txBody>
      </p:sp>
    </p:spTree>
    <p:extLst>
      <p:ext uri="{BB962C8B-B14F-4D97-AF65-F5344CB8AC3E}">
        <p14:creationId xmlns:p14="http://schemas.microsoft.com/office/powerpoint/2010/main" val="20558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pitchFamily="34" charset="0"/>
              </a:defRPr>
            </a:lvl1pPr>
          </a:lstStyle>
          <a:p>
            <a:pPr>
              <a:defRPr/>
            </a:pPr>
            <a:fld id="{F12817B3-6373-43B6-AAD1-1688667D42DB}" type="datetimeFigureOut">
              <a:rPr lang="en-US"/>
              <a:pPr>
                <a:defRPr/>
              </a:pPr>
              <a:t>7/28/2016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defRPr>
            </a:lvl1pPr>
          </a:lstStyle>
          <a:p>
            <a:pPr>
              <a:defRPr/>
            </a:pPr>
            <a:fld id="{D8293EE4-EDF0-433B-81D8-25840573B598}" type="slidenum">
              <a:rPr lang="en-US"/>
              <a:pPr>
                <a:defRPr/>
              </a:pPr>
              <a:t>‹#›</a:t>
            </a:fld>
            <a:endParaRPr lang="en-US" dirty="0"/>
          </a:p>
        </p:txBody>
      </p:sp>
    </p:spTree>
    <p:extLst>
      <p:ext uri="{BB962C8B-B14F-4D97-AF65-F5344CB8AC3E}">
        <p14:creationId xmlns:p14="http://schemas.microsoft.com/office/powerpoint/2010/main" val="2977144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a:t>
            </a:fld>
            <a:endParaRPr lang="en-US" dirty="0"/>
          </a:p>
        </p:txBody>
      </p:sp>
    </p:spTree>
    <p:extLst>
      <p:ext uri="{BB962C8B-B14F-4D97-AF65-F5344CB8AC3E}">
        <p14:creationId xmlns:p14="http://schemas.microsoft.com/office/powerpoint/2010/main" val="884848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Postproduction – Put your pieces together (Editing Software, cover up mistakes, music (shockwave-sound.com for paid, </a:t>
            </a:r>
            <a:r>
              <a:rPr lang="en-US" baseline="0" dirty="0" err="1" smtClean="0"/>
              <a:t>vimeo</a:t>
            </a:r>
            <a:r>
              <a:rPr lang="en-US" baseline="0" dirty="0" smtClean="0"/>
              <a:t> for free) review process “Unlisted” on </a:t>
            </a:r>
            <a:r>
              <a:rPr lang="en-US" baseline="0" dirty="0" err="1" smtClean="0"/>
              <a:t>youtube</a:t>
            </a:r>
            <a:r>
              <a:rPr lang="en-US" baseline="0" dirty="0" smtClean="0"/>
              <a:t> and go “Public” once approved. Sometime people don’t know what they want until they see what they don’</a:t>
            </a:r>
          </a:p>
          <a:p>
            <a:pPr marL="0" indent="0">
              <a:buFont typeface="Arial" panose="020B0604020202020204" pitchFamily="34" charset="0"/>
              <a:buNone/>
            </a:pPr>
            <a:r>
              <a:rPr lang="en-US" baseline="0" dirty="0" smtClean="0"/>
              <a:t>Where should it live on the website? What else can you do? Capitol video event and </a:t>
            </a:r>
            <a:r>
              <a:rPr lang="en-US" baseline="0" dirty="0" err="1" smtClean="0"/>
              <a:t>dvd</a:t>
            </a:r>
            <a:r>
              <a:rPr lang="en-US" baseline="0" dirty="0" smtClean="0"/>
              <a:t> distribution to schools and libraries across the state. Adobe Premiere subscription for $20 monthly, Premiere Elements is $99, Final Cut X (Mac) $299.</a:t>
            </a:r>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10</a:t>
            </a:fld>
            <a:endParaRPr lang="en-US" dirty="0"/>
          </a:p>
        </p:txBody>
      </p:sp>
    </p:spTree>
    <p:extLst>
      <p:ext uri="{BB962C8B-B14F-4D97-AF65-F5344CB8AC3E}">
        <p14:creationId xmlns:p14="http://schemas.microsoft.com/office/powerpoint/2010/main" val="379201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*Quickly</a:t>
            </a:r>
            <a:r>
              <a:rPr lang="en-US" baseline="0" dirty="0" smtClean="0"/>
              <a:t> show YouTube channel</a:t>
            </a:r>
          </a:p>
          <a:p>
            <a:pPr marL="0" indent="0">
              <a:buFont typeface="Arial" panose="020B0604020202020204" pitchFamily="34" charset="0"/>
              <a:buNone/>
            </a:pPr>
            <a:r>
              <a:rPr lang="en-US" baseline="0" dirty="0" smtClean="0"/>
              <a:t>*Todd talk about different video categories / levels of production (How-To versus news conference versus documentary style)</a:t>
            </a:r>
            <a:endParaRPr lang="en-US"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11</a:t>
            </a:fld>
            <a:endParaRPr lang="en-US" dirty="0"/>
          </a:p>
        </p:txBody>
      </p:sp>
    </p:spTree>
    <p:extLst>
      <p:ext uri="{BB962C8B-B14F-4D97-AF65-F5344CB8AC3E}">
        <p14:creationId xmlns:p14="http://schemas.microsoft.com/office/powerpoint/2010/main" val="1463593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Tutorials – Lynda.com – high quality, on demand how to videos, easily searchable – Click on image (hyperlink to site)</a:t>
            </a:r>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12</a:t>
            </a:fld>
            <a:endParaRPr lang="en-US" dirty="0"/>
          </a:p>
        </p:txBody>
      </p:sp>
    </p:spTree>
    <p:extLst>
      <p:ext uri="{BB962C8B-B14F-4D97-AF65-F5344CB8AC3E}">
        <p14:creationId xmlns:p14="http://schemas.microsoft.com/office/powerpoint/2010/main" val="379201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--Chattanooga</a:t>
            </a:r>
            <a:r>
              <a:rPr lang="en-US" baseline="0" dirty="0" smtClean="0"/>
              <a:t> example</a:t>
            </a:r>
          </a:p>
          <a:p>
            <a:pPr marL="0" indent="0">
              <a:buFont typeface="Arial" panose="020B0604020202020204" pitchFamily="34" charset="0"/>
              <a:buNone/>
            </a:pPr>
            <a:r>
              <a:rPr lang="en-US" baseline="0" dirty="0" smtClean="0"/>
              <a:t>--Media tour</a:t>
            </a:r>
            <a:endParaRPr lang="en-US"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13</a:t>
            </a:fld>
            <a:endParaRPr lang="en-US" dirty="0"/>
          </a:p>
        </p:txBody>
      </p:sp>
    </p:spTree>
    <p:extLst>
      <p:ext uri="{BB962C8B-B14F-4D97-AF65-F5344CB8AC3E}">
        <p14:creationId xmlns:p14="http://schemas.microsoft.com/office/powerpoint/2010/main" val="1463593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14</a:t>
            </a:fld>
            <a:endParaRPr lang="en-US" dirty="0"/>
          </a:p>
        </p:txBody>
      </p:sp>
    </p:spTree>
    <p:extLst>
      <p:ext uri="{BB962C8B-B14F-4D97-AF65-F5344CB8AC3E}">
        <p14:creationId xmlns:p14="http://schemas.microsoft.com/office/powerpoint/2010/main" val="418827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*Picture Releases.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15</a:t>
            </a:fld>
            <a:endParaRPr lang="en-US" dirty="0"/>
          </a:p>
        </p:txBody>
      </p:sp>
    </p:spTree>
    <p:extLst>
      <p:ext uri="{BB962C8B-B14F-4D97-AF65-F5344CB8AC3E}">
        <p14:creationId xmlns:p14="http://schemas.microsoft.com/office/powerpoint/2010/main" val="4188274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Workflow</a:t>
            </a:r>
          </a:p>
          <a:p>
            <a:pPr lvl="1"/>
            <a:r>
              <a:rPr lang="en-US" dirty="0" smtClean="0"/>
              <a:t>Create – Proof – Post – Analytics</a:t>
            </a:r>
          </a:p>
          <a:p>
            <a:pPr lvl="1"/>
            <a:r>
              <a:rPr lang="en-US" dirty="0" smtClean="0"/>
              <a:t>Wireless Camera – Went from Bad photo’s to really good high quality in seconds. </a:t>
            </a:r>
          </a:p>
          <a:p>
            <a:r>
              <a:rPr lang="en-US" dirty="0" smtClean="0"/>
              <a:t>Approval = Trust</a:t>
            </a:r>
          </a:p>
          <a:p>
            <a:r>
              <a:rPr lang="en-US" dirty="0" smtClean="0"/>
              <a:t>Social Media Policy</a:t>
            </a:r>
          </a:p>
          <a:p>
            <a:r>
              <a:rPr lang="en-US" dirty="0" smtClean="0"/>
              <a:t>Change it up, Twitter</a:t>
            </a:r>
            <a:r>
              <a:rPr lang="en-US" baseline="0" dirty="0" smtClean="0"/>
              <a:t> ½ life = 18 vs. 2 Hours and Facebook up to 36 hours from last like.</a:t>
            </a:r>
            <a:endParaRPr lang="en-US" dirty="0" smtClean="0"/>
          </a:p>
          <a:p>
            <a:r>
              <a:rPr lang="en-US" dirty="0" smtClean="0"/>
              <a:t>Tagging </a:t>
            </a:r>
          </a:p>
          <a:p>
            <a:r>
              <a:rPr lang="en-US" dirty="0" smtClean="0"/>
              <a:t>Election Night – Direct Media + 15 Twitter accounts</a:t>
            </a:r>
            <a:r>
              <a:rPr lang="en-US" baseline="0" dirty="0" smtClean="0"/>
              <a:t> tailored to races.</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16</a:t>
            </a:fld>
            <a:endParaRPr lang="en-US" dirty="0"/>
          </a:p>
        </p:txBody>
      </p:sp>
    </p:spTree>
    <p:extLst>
      <p:ext uri="{BB962C8B-B14F-4D97-AF65-F5344CB8AC3E}">
        <p14:creationId xmlns:p14="http://schemas.microsoft.com/office/powerpoint/2010/main" val="194937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17</a:t>
            </a:fld>
            <a:endParaRPr lang="en-US" dirty="0"/>
          </a:p>
        </p:txBody>
      </p:sp>
    </p:spTree>
    <p:extLst>
      <p:ext uri="{BB962C8B-B14F-4D97-AF65-F5344CB8AC3E}">
        <p14:creationId xmlns:p14="http://schemas.microsoft.com/office/powerpoint/2010/main" val="4188274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18</a:t>
            </a:fld>
            <a:endParaRPr lang="en-US" dirty="0"/>
          </a:p>
        </p:txBody>
      </p:sp>
    </p:spTree>
    <p:extLst>
      <p:ext uri="{BB962C8B-B14F-4D97-AF65-F5344CB8AC3E}">
        <p14:creationId xmlns:p14="http://schemas.microsoft.com/office/powerpoint/2010/main" val="4188274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19</a:t>
            </a:fld>
            <a:endParaRPr lang="en-US" dirty="0"/>
          </a:p>
        </p:txBody>
      </p:sp>
    </p:spTree>
    <p:extLst>
      <p:ext uri="{BB962C8B-B14F-4D97-AF65-F5344CB8AC3E}">
        <p14:creationId xmlns:p14="http://schemas.microsoft.com/office/powerpoint/2010/main" val="194937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[Adam]</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*Introduce Jamie, Todd and myself</a:t>
            </a:r>
            <a:r>
              <a:rPr lang="en-US" sz="1200" kern="1200" baseline="0" dirty="0" smtClean="0">
                <a:solidFill>
                  <a:schemeClr val="tx1"/>
                </a:solidFill>
                <a:effectLst/>
                <a:latin typeface="+mn-lt"/>
                <a:ea typeface="+mn-ea"/>
                <a:cs typeface="+mn-cs"/>
              </a:rPr>
              <a:t> – with brief backgrounds (media, not textbook PR)</a:t>
            </a:r>
            <a:br>
              <a:rPr lang="en-US" sz="1200" kern="1200" baseline="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*Duties</a:t>
            </a:r>
            <a:r>
              <a:rPr lang="en-US" sz="1200" kern="1200" baseline="0" dirty="0" smtClean="0">
                <a:solidFill>
                  <a:schemeClr val="tx1"/>
                </a:solidFill>
                <a:effectLst/>
                <a:latin typeface="+mn-lt"/>
                <a:ea typeface="+mn-ea"/>
                <a:cs typeface="+mn-cs"/>
              </a:rPr>
              <a:t> include all external communications &amp; web development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*Lean shop, budgeting for equipment. This can be done with the right tools/people without a huge staff.</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Newsroom philosophy for communications. </a:t>
            </a:r>
            <a:r>
              <a:rPr lang="en-US" sz="1200" u="sng" kern="1200" dirty="0" smtClean="0">
                <a:solidFill>
                  <a:schemeClr val="tx1"/>
                </a:solidFill>
                <a:effectLst/>
                <a:latin typeface="+mn-lt"/>
                <a:ea typeface="+mn-ea"/>
                <a:cs typeface="+mn-cs"/>
              </a:rPr>
              <a:t>List</a:t>
            </a:r>
            <a:r>
              <a:rPr lang="en-US" sz="1200" u="sng" kern="1200" baseline="0" dirty="0" smtClean="0">
                <a:solidFill>
                  <a:schemeClr val="tx1"/>
                </a:solidFill>
                <a:effectLst/>
                <a:latin typeface="+mn-lt"/>
                <a:ea typeface="+mn-ea"/>
                <a:cs typeface="+mn-cs"/>
              </a:rPr>
              <a:t> divisions. </a:t>
            </a:r>
            <a:r>
              <a:rPr lang="en-US" sz="1200" kern="1200" dirty="0" smtClean="0">
                <a:solidFill>
                  <a:schemeClr val="tx1"/>
                </a:solidFill>
                <a:effectLst/>
                <a:latin typeface="+mn-lt"/>
                <a:ea typeface="+mn-ea"/>
                <a:cs typeface="+mn-cs"/>
              </a:rPr>
              <a:t>Each issue is independent and we decide what tools to use to promote.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*Session will be divided into two parts, with lots of time for questions. One will be us talking and the other will divide the room into two groups to see how we’ve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developed the studio and then see a demonstration on how to use basic equipment if you aren’t familiar with video.</a:t>
            </a:r>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2</a:t>
            </a:fld>
            <a:endParaRPr lang="en-US" dirty="0"/>
          </a:p>
        </p:txBody>
      </p:sp>
    </p:spTree>
    <p:extLst>
      <p:ext uri="{BB962C8B-B14F-4D97-AF65-F5344CB8AC3E}">
        <p14:creationId xmlns:p14="http://schemas.microsoft.com/office/powerpoint/2010/main" val="87482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*Business</a:t>
            </a:r>
            <a:r>
              <a:rPr lang="en-US" baseline="0" dirty="0" smtClean="0"/>
              <a:t> Service is by far our largest customer</a:t>
            </a:r>
            <a:endParaRPr lang="en-US"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*Todd/Adam can discuss</a:t>
            </a:r>
            <a:r>
              <a:rPr lang="en-US" baseline="0" dirty="0" smtClean="0"/>
              <a:t> process of working with Business Services on all four examples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*Camtasia Studio 8 is screen capture tool used</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*Only play a small example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*Script is written before we begin!</a:t>
            </a:r>
            <a:endParaRPr lang="en-US"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3</a:t>
            </a:fld>
            <a:endParaRPr lang="en-US" dirty="0"/>
          </a:p>
        </p:txBody>
      </p:sp>
    </p:spTree>
    <p:extLst>
      <p:ext uri="{BB962C8B-B14F-4D97-AF65-F5344CB8AC3E}">
        <p14:creationId xmlns:p14="http://schemas.microsoft.com/office/powerpoint/2010/main" val="146359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*Unique</a:t>
            </a:r>
            <a:r>
              <a:rPr lang="en-US" baseline="0" dirty="0" smtClean="0"/>
              <a:t> to Nashville. </a:t>
            </a:r>
            <a:r>
              <a:rPr lang="en-US" dirty="0" smtClean="0"/>
              <a:t>Worked</a:t>
            </a:r>
            <a:r>
              <a:rPr lang="en-US" baseline="0" dirty="0" smtClean="0"/>
              <a:t> with country artist Kicks Brooks to provide main voice over because he is passionate about voting.</a:t>
            </a:r>
            <a:endParaRPr lang="en-US" dirty="0" smtClean="0"/>
          </a:p>
          <a:p>
            <a:pPr marL="0" indent="0">
              <a:buFont typeface="Arial" panose="020B0604020202020204" pitchFamily="34" charset="0"/>
              <a:buNone/>
            </a:pPr>
            <a:r>
              <a:rPr lang="en-US" dirty="0" smtClean="0"/>
              <a:t>*Used in-house</a:t>
            </a:r>
            <a:r>
              <a:rPr lang="en-US" baseline="0" dirty="0" smtClean="0"/>
              <a:t> employee voice over</a:t>
            </a:r>
          </a:p>
          <a:p>
            <a:pPr marL="0" indent="0">
              <a:buFont typeface="Arial" panose="020B0604020202020204" pitchFamily="34" charset="0"/>
              <a:buNone/>
            </a:pPr>
            <a:r>
              <a:rPr lang="en-US" baseline="0" dirty="0" smtClean="0"/>
              <a:t>*Used in-house graphic designer to help with the slides (Todd can elaborate)</a:t>
            </a:r>
          </a:p>
          <a:p>
            <a:pPr marL="0" indent="0">
              <a:buFont typeface="Arial" panose="020B0604020202020204" pitchFamily="34" charset="0"/>
              <a:buNone/>
            </a:pPr>
            <a:r>
              <a:rPr lang="en-US" baseline="0" dirty="0" smtClean="0"/>
              <a:t>*Evergreen for future use across web and social platforms</a:t>
            </a:r>
            <a:endParaRPr lang="en-US" b="1" baseline="0"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4</a:t>
            </a:fld>
            <a:endParaRPr lang="en-US" dirty="0"/>
          </a:p>
        </p:txBody>
      </p:sp>
    </p:spTree>
    <p:extLst>
      <p:ext uri="{BB962C8B-B14F-4D97-AF65-F5344CB8AC3E}">
        <p14:creationId xmlns:p14="http://schemas.microsoft.com/office/powerpoint/2010/main" val="1463593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*Jamie</a:t>
            </a:r>
            <a:r>
              <a:rPr lang="en-US" baseline="0" dirty="0" smtClean="0"/>
              <a:t> talk about social campaign as part of video launch</a:t>
            </a:r>
          </a:p>
          <a:p>
            <a:pPr marL="0" indent="0">
              <a:buFont typeface="Arial" panose="020B0604020202020204" pitchFamily="34" charset="0"/>
              <a:buNone/>
            </a:pPr>
            <a:r>
              <a:rPr lang="en-US" baseline="0" dirty="0" smtClean="0"/>
              <a:t>*Script written after collecting video/sound</a:t>
            </a:r>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5</a:t>
            </a:fld>
            <a:endParaRPr lang="en-US" dirty="0"/>
          </a:p>
        </p:txBody>
      </p:sp>
    </p:spTree>
    <p:extLst>
      <p:ext uri="{BB962C8B-B14F-4D97-AF65-F5344CB8AC3E}">
        <p14:creationId xmlns:p14="http://schemas.microsoft.com/office/powerpoint/2010/main" val="146359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--All</a:t>
            </a:r>
            <a:r>
              <a:rPr lang="en-US" baseline="0" dirty="0" smtClean="0"/>
              <a:t> in one place</a:t>
            </a:r>
          </a:p>
          <a:p>
            <a:pPr marL="0" indent="0">
              <a:buFont typeface="Arial" panose="020B0604020202020204" pitchFamily="34" charset="0"/>
              <a:buNone/>
            </a:pPr>
            <a:r>
              <a:rPr lang="en-US" baseline="0" dirty="0" smtClean="0"/>
              <a:t>--Worked with FTC to coordinate</a:t>
            </a:r>
          </a:p>
          <a:p>
            <a:pPr marL="0" indent="0">
              <a:buFont typeface="Arial" panose="020B0604020202020204" pitchFamily="34" charset="0"/>
              <a:buNone/>
            </a:pPr>
            <a:r>
              <a:rPr lang="en-US" baseline="0" dirty="0" smtClean="0"/>
              <a:t>--Picked up internationally (Wall Street Journal, New York Times, Japan Times)</a:t>
            </a:r>
            <a:endParaRPr lang="en-US"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6</a:t>
            </a:fld>
            <a:endParaRPr lang="en-US" dirty="0"/>
          </a:p>
        </p:txBody>
      </p:sp>
    </p:spTree>
    <p:extLst>
      <p:ext uri="{BB962C8B-B14F-4D97-AF65-F5344CB8AC3E}">
        <p14:creationId xmlns:p14="http://schemas.microsoft.com/office/powerpoint/2010/main" val="1463593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Preproduction – Plan, identify, schedule, </a:t>
            </a:r>
          </a:p>
          <a:p>
            <a:pPr marL="0" indent="0">
              <a:buFont typeface="Arial" panose="020B0604020202020204" pitchFamily="34" charset="0"/>
              <a:buNone/>
            </a:pPr>
            <a:r>
              <a:rPr lang="en-US" baseline="0" dirty="0" smtClean="0"/>
              <a:t>Production – Gather your video elements (Gather b-roll, interviews, voiceover,)</a:t>
            </a:r>
          </a:p>
          <a:p>
            <a:pPr marL="0" indent="0">
              <a:buFont typeface="Arial" panose="020B0604020202020204" pitchFamily="34" charset="0"/>
              <a:buNone/>
            </a:pPr>
            <a:r>
              <a:rPr lang="en-US" baseline="0" dirty="0" smtClean="0"/>
              <a:t>Postproduction – Put your pieces together (Editing Software, cover up mistakes, music (shockwave-sound.com for paid, </a:t>
            </a:r>
            <a:r>
              <a:rPr lang="en-US" baseline="0" dirty="0" err="1" smtClean="0"/>
              <a:t>vimeo</a:t>
            </a:r>
            <a:r>
              <a:rPr lang="en-US" baseline="0" dirty="0" smtClean="0"/>
              <a:t> for free) review process “Unlisted” on </a:t>
            </a:r>
            <a:r>
              <a:rPr lang="en-US" baseline="0" dirty="0" err="1" smtClean="0"/>
              <a:t>youtube</a:t>
            </a:r>
            <a:r>
              <a:rPr lang="en-US" baseline="0" dirty="0" smtClean="0"/>
              <a:t> and go “Public” once approved</a:t>
            </a:r>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7</a:t>
            </a:fld>
            <a:endParaRPr lang="en-US" dirty="0"/>
          </a:p>
        </p:txBody>
      </p:sp>
    </p:spTree>
    <p:extLst>
      <p:ext uri="{BB962C8B-B14F-4D97-AF65-F5344CB8AC3E}">
        <p14:creationId xmlns:p14="http://schemas.microsoft.com/office/powerpoint/2010/main" val="3792019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Preproduction – Plan, identify, schedule, </a:t>
            </a:r>
          </a:p>
          <a:p>
            <a:pPr marL="0" indent="0">
              <a:buFont typeface="Arial" panose="020B0604020202020204" pitchFamily="34" charset="0"/>
              <a:buNone/>
            </a:pPr>
            <a:r>
              <a:rPr lang="en-US" baseline="0" dirty="0" smtClean="0"/>
              <a:t>Plan example – Access to capitol on the weekends, schedule interviews, creating dummy business information</a:t>
            </a:r>
          </a:p>
          <a:p>
            <a:pPr marL="0" indent="0">
              <a:buFont typeface="Arial" panose="020B0604020202020204" pitchFamily="34" charset="0"/>
              <a:buNone/>
            </a:pPr>
            <a:r>
              <a:rPr lang="en-US" baseline="0" dirty="0" smtClean="0"/>
              <a:t>Avoided example – No people seen in capitol video, no faces in voting video, sensitive information like social security numbers)</a:t>
            </a:r>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8</a:t>
            </a:fld>
            <a:endParaRPr lang="en-US" dirty="0"/>
          </a:p>
        </p:txBody>
      </p:sp>
    </p:spTree>
    <p:extLst>
      <p:ext uri="{BB962C8B-B14F-4D97-AF65-F5344CB8AC3E}">
        <p14:creationId xmlns:p14="http://schemas.microsoft.com/office/powerpoint/2010/main" val="3792019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Production – Gather your video elements (Gather b-roll, interviews, voiceover,)</a:t>
            </a:r>
          </a:p>
          <a:p>
            <a:pPr marL="0" indent="0">
              <a:buFont typeface="Arial" panose="020B0604020202020204" pitchFamily="34" charset="0"/>
              <a:buNone/>
            </a:pPr>
            <a:r>
              <a:rPr lang="en-US" baseline="0" dirty="0" smtClean="0"/>
              <a:t>Direct address or interview style</a:t>
            </a:r>
          </a:p>
          <a:p>
            <a:pPr marL="0" indent="0">
              <a:buFont typeface="Arial" panose="020B0604020202020204" pitchFamily="34" charset="0"/>
              <a:buNone/>
            </a:pPr>
            <a:r>
              <a:rPr lang="en-US" baseline="0" dirty="0" smtClean="0"/>
              <a:t>Interviews- say and spell name, title</a:t>
            </a:r>
          </a:p>
          <a:p>
            <a:pPr marL="0" indent="0">
              <a:buFont typeface="Arial" panose="020B0604020202020204" pitchFamily="34" charset="0"/>
              <a:buNone/>
            </a:pPr>
            <a:r>
              <a:rPr lang="en-US" baseline="0" dirty="0" smtClean="0"/>
              <a:t>Race/Gender balance</a:t>
            </a:r>
          </a:p>
          <a:p>
            <a:pPr marL="0" indent="0">
              <a:buFont typeface="Arial" panose="020B0604020202020204" pitchFamily="34" charset="0"/>
              <a:buNone/>
            </a:pPr>
            <a:r>
              <a:rPr lang="en-US" baseline="0" dirty="0" smtClean="0"/>
              <a:t>Audio is important!</a:t>
            </a:r>
          </a:p>
          <a:p>
            <a:pPr marL="0" indent="0">
              <a:buFont typeface="Arial" panose="020B0604020202020204" pitchFamily="34" charset="0"/>
              <a:buNone/>
            </a:pPr>
            <a:r>
              <a:rPr lang="en-US" baseline="0" dirty="0" smtClean="0"/>
              <a:t>Show and tell cameras and mics (pros and cons)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D8293EE4-EDF0-433B-81D8-25840573B598}" type="slidenum">
              <a:rPr lang="en-US" smtClean="0"/>
              <a:pPr>
                <a:defRPr/>
              </a:pPr>
              <a:t>9</a:t>
            </a:fld>
            <a:endParaRPr lang="en-US" dirty="0"/>
          </a:p>
        </p:txBody>
      </p:sp>
    </p:spTree>
    <p:extLst>
      <p:ext uri="{BB962C8B-B14F-4D97-AF65-F5344CB8AC3E}">
        <p14:creationId xmlns:p14="http://schemas.microsoft.com/office/powerpoint/2010/main" val="3792019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9FDD7304-63CC-456B-A476-D27C62C6F161}" type="datetimeFigureOut">
              <a:rPr lang="en-US"/>
              <a:pPr>
                <a:defRPr/>
              </a:pPr>
              <a:t>7/28/2016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801A770-19F0-489D-A5EC-1D4F29E96A08}" type="slidenum">
              <a:rPr lang="en-US"/>
              <a:pPr>
                <a:defRPr/>
              </a:pPr>
              <a:t>‹#›</a:t>
            </a:fld>
            <a:endParaRPr lang="en-US" dirty="0"/>
          </a:p>
        </p:txBody>
      </p:sp>
    </p:spTree>
    <p:extLst>
      <p:ext uri="{BB962C8B-B14F-4D97-AF65-F5344CB8AC3E}">
        <p14:creationId xmlns:p14="http://schemas.microsoft.com/office/powerpoint/2010/main" val="18260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B9BE2A1-8F3D-46FD-BB5E-4B44A05E40F9}" type="datetimeFigureOut">
              <a:rPr lang="en-US"/>
              <a:pPr>
                <a:defRPr/>
              </a:pPr>
              <a:t>7/28/2016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8382439-60D2-48AF-BF71-272E9FF9B494}" type="slidenum">
              <a:rPr lang="en-US"/>
              <a:pPr>
                <a:defRPr/>
              </a:pPr>
              <a:t>‹#›</a:t>
            </a:fld>
            <a:endParaRPr lang="en-US" dirty="0"/>
          </a:p>
        </p:txBody>
      </p:sp>
    </p:spTree>
    <p:extLst>
      <p:ext uri="{BB962C8B-B14F-4D97-AF65-F5344CB8AC3E}">
        <p14:creationId xmlns:p14="http://schemas.microsoft.com/office/powerpoint/2010/main" val="379984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BEC8976-82AA-480E-B1D1-B8543CAC7713}" type="datetimeFigureOut">
              <a:rPr lang="en-US"/>
              <a:pPr>
                <a:defRPr/>
              </a:pPr>
              <a:t>7/28/2016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BFB97113-A26F-485A-ACC5-898B69FC29D1}" type="slidenum">
              <a:rPr lang="en-US"/>
              <a:pPr>
                <a:defRPr/>
              </a:pPr>
              <a:t>‹#›</a:t>
            </a:fld>
            <a:endParaRPr lang="en-US" dirty="0"/>
          </a:p>
        </p:txBody>
      </p:sp>
    </p:spTree>
    <p:extLst>
      <p:ext uri="{BB962C8B-B14F-4D97-AF65-F5344CB8AC3E}">
        <p14:creationId xmlns:p14="http://schemas.microsoft.com/office/powerpoint/2010/main" val="412837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08A214B-961C-498E-BBEE-FA313B6240FE}" type="datetimeFigureOut">
              <a:rPr lang="en-US"/>
              <a:pPr>
                <a:defRPr/>
              </a:pPr>
              <a:t>7/28/2016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9603D176-5FA6-4EA9-902C-94AA1E5D9BEB}" type="slidenum">
              <a:rPr lang="en-US"/>
              <a:pPr>
                <a:defRPr/>
              </a:pPr>
              <a:t>‹#›</a:t>
            </a:fld>
            <a:endParaRPr lang="en-US" dirty="0"/>
          </a:p>
        </p:txBody>
      </p:sp>
    </p:spTree>
    <p:extLst>
      <p:ext uri="{BB962C8B-B14F-4D97-AF65-F5344CB8AC3E}">
        <p14:creationId xmlns:p14="http://schemas.microsoft.com/office/powerpoint/2010/main" val="21953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6151A2F7-B939-40DD-866B-F8B6F49DF8A3}" type="datetimeFigureOut">
              <a:rPr lang="en-US"/>
              <a:pPr>
                <a:defRPr/>
              </a:pPr>
              <a:t>7/28/2016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3C2B2298-7CE8-4A18-B709-D04C678362BC}" type="slidenum">
              <a:rPr lang="en-US"/>
              <a:pPr>
                <a:defRPr/>
              </a:pPr>
              <a:t>‹#›</a:t>
            </a:fld>
            <a:endParaRPr lang="en-US" dirty="0"/>
          </a:p>
        </p:txBody>
      </p:sp>
    </p:spTree>
    <p:extLst>
      <p:ext uri="{BB962C8B-B14F-4D97-AF65-F5344CB8AC3E}">
        <p14:creationId xmlns:p14="http://schemas.microsoft.com/office/powerpoint/2010/main" val="318743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5ECC7E0-BFBD-4DA1-85D4-C6B19C5047B3}" type="datetimeFigureOut">
              <a:rPr lang="en-US"/>
              <a:pPr>
                <a:defRPr/>
              </a:pPr>
              <a:t>7/28/2016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581919E-105B-482F-BB4B-A12C5CBCC4BA}" type="slidenum">
              <a:rPr lang="en-US"/>
              <a:pPr>
                <a:defRPr/>
              </a:pPr>
              <a:t>‹#›</a:t>
            </a:fld>
            <a:endParaRPr lang="en-US" dirty="0"/>
          </a:p>
        </p:txBody>
      </p:sp>
    </p:spTree>
    <p:extLst>
      <p:ext uri="{BB962C8B-B14F-4D97-AF65-F5344CB8AC3E}">
        <p14:creationId xmlns:p14="http://schemas.microsoft.com/office/powerpoint/2010/main" val="121818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7A9A03-7FB7-4B99-BC63-7BDAD819917F}" type="datetimeFigureOut">
              <a:rPr lang="en-US"/>
              <a:pPr>
                <a:defRPr/>
              </a:pPr>
              <a:t>7/28/2016</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0D82D55C-E7C2-45AF-9931-EF8F0C3B0424}" type="slidenum">
              <a:rPr lang="en-US"/>
              <a:pPr>
                <a:defRPr/>
              </a:pPr>
              <a:t>‹#›</a:t>
            </a:fld>
            <a:endParaRPr lang="en-US" dirty="0"/>
          </a:p>
        </p:txBody>
      </p:sp>
    </p:spTree>
    <p:extLst>
      <p:ext uri="{BB962C8B-B14F-4D97-AF65-F5344CB8AC3E}">
        <p14:creationId xmlns:p14="http://schemas.microsoft.com/office/powerpoint/2010/main" val="196008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B5FCFF6-C483-4D76-BF97-C91EDDAC8CA5}" type="datetimeFigureOut">
              <a:rPr lang="en-US"/>
              <a:pPr>
                <a:defRPr/>
              </a:pPr>
              <a:t>7/28/2016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251F260-1E1E-4A45-B139-8746B771D1E4}" type="slidenum">
              <a:rPr lang="en-US"/>
              <a:pPr>
                <a:defRPr/>
              </a:pPr>
              <a:t>‹#›</a:t>
            </a:fld>
            <a:endParaRPr lang="en-US" dirty="0"/>
          </a:p>
        </p:txBody>
      </p:sp>
    </p:spTree>
    <p:extLst>
      <p:ext uri="{BB962C8B-B14F-4D97-AF65-F5344CB8AC3E}">
        <p14:creationId xmlns:p14="http://schemas.microsoft.com/office/powerpoint/2010/main" val="81073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34F051A-2A85-4E1A-9D58-735E2A9DD87A}" type="datetimeFigureOut">
              <a:rPr lang="en-US"/>
              <a:pPr>
                <a:defRPr/>
              </a:pPr>
              <a:t>7/28/2016</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4F05F056-17C1-4AFB-A6FC-76C82AD02960}" type="slidenum">
              <a:rPr lang="en-US"/>
              <a:pPr>
                <a:defRPr/>
              </a:pPr>
              <a:t>‹#›</a:t>
            </a:fld>
            <a:endParaRPr lang="en-US" dirty="0"/>
          </a:p>
        </p:txBody>
      </p:sp>
    </p:spTree>
    <p:extLst>
      <p:ext uri="{BB962C8B-B14F-4D97-AF65-F5344CB8AC3E}">
        <p14:creationId xmlns:p14="http://schemas.microsoft.com/office/powerpoint/2010/main" val="77495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3F43A2C-7632-4F5C-B993-BD6950CCD876}" type="datetimeFigureOut">
              <a:rPr lang="en-US"/>
              <a:pPr>
                <a:defRPr/>
              </a:pPr>
              <a:t>7/28/2016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FCA49ED-8457-4C7B-97D6-A3B0B6ED3712}" type="slidenum">
              <a:rPr lang="en-US"/>
              <a:pPr>
                <a:defRPr/>
              </a:pPr>
              <a:t>‹#›</a:t>
            </a:fld>
            <a:endParaRPr lang="en-US" dirty="0"/>
          </a:p>
        </p:txBody>
      </p:sp>
    </p:spTree>
    <p:extLst>
      <p:ext uri="{BB962C8B-B14F-4D97-AF65-F5344CB8AC3E}">
        <p14:creationId xmlns:p14="http://schemas.microsoft.com/office/powerpoint/2010/main" val="231305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CE8AD699-CA31-4439-A638-891AC57E512D}" type="datetimeFigureOut">
              <a:rPr lang="en-US"/>
              <a:pPr>
                <a:defRPr/>
              </a:pPr>
              <a:t>7/28/2016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F1AA22BE-9051-4FA8-A5B1-44367761A192}" type="slidenum">
              <a:rPr lang="en-US"/>
              <a:pPr>
                <a:defRPr/>
              </a:pPr>
              <a:t>‹#›</a:t>
            </a:fld>
            <a:endParaRPr lang="en-US" dirty="0"/>
          </a:p>
        </p:txBody>
      </p:sp>
    </p:spTree>
    <p:extLst>
      <p:ext uri="{BB962C8B-B14F-4D97-AF65-F5344CB8AC3E}">
        <p14:creationId xmlns:p14="http://schemas.microsoft.com/office/powerpoint/2010/main" val="216184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a:defRPr/>
            </a:pPr>
            <a:fld id="{CFEB708F-C37B-49A3-8E19-6978D66BA34D}" type="datetimeFigureOut">
              <a:rPr lang="en-US"/>
              <a:pPr>
                <a:defRPr/>
              </a:pPr>
              <a:t>7/28/2016</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defRPr>
            </a:lvl1pPr>
          </a:lstStyle>
          <a:p>
            <a:pPr>
              <a:defRPr/>
            </a:pPr>
            <a:fld id="{312674BB-B2E7-4059-B3B6-7A4345BF3ADD}"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channel/UCJnY8vAtsbYzMY0p0lC-tv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lynda.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hootsuite.com/dashboard" TargetMode="External"/><Relationship Id="rId3" Type="http://schemas.openxmlformats.org/officeDocument/2006/relationships/hyperlink" Target="https://analytics.twitter.com/user/SecTreHargett/home"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dashboard.audiense.com/?_ga=1.18392377.1681947536.1468440502#!80043645/self//roothome" TargetMode="External"/><Relationship Id="rId5" Type="http://schemas.openxmlformats.org/officeDocument/2006/relationships/image" Target="../media/image15.png"/><Relationship Id="rId10" Type="http://schemas.openxmlformats.org/officeDocument/2006/relationships/image" Target="../media/image18.jpg"/><Relationship Id="rId4" Type="http://schemas.openxmlformats.org/officeDocument/2006/relationships/image" Target="../media/image1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os.tn.gov/node/5592"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TWeumiT5-_A"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6BiqdXF9wNw"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HvX-1wneMvo"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os.tn.gov/news/secretary-hargett-joins-federal-state-crackdown-four-cancer-charities" TargetMode="External"/><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os.tn.gov/news/fake-cancer-charities-shutdown-leader-agrees-lifetime-ba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IE08AHG\Desktop\Icons\NASS_Logo_Final-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724236"/>
            <a:ext cx="7391400" cy="4228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980432"/>
            <a:ext cx="9144000" cy="1477328"/>
          </a:xfrm>
          <a:prstGeom prst="rect">
            <a:avLst/>
          </a:prstGeom>
          <a:noFill/>
        </p:spPr>
        <p:txBody>
          <a:bodyPr>
            <a:spAutoFit/>
          </a:bodyPr>
          <a:lstStyle/>
          <a:p>
            <a:pPr algn="ctr"/>
            <a:r>
              <a:rPr lang="en-US" sz="3000" b="1" i="1" dirty="0">
                <a:solidFill>
                  <a:schemeClr val="bg1"/>
                </a:solidFill>
                <a:effectLst>
                  <a:outerShdw blurRad="38100" dist="38100" dir="2700000" algn="tl">
                    <a:srgbClr val="000000">
                      <a:alpha val="43137"/>
                    </a:srgbClr>
                  </a:outerShdw>
                </a:effectLst>
                <a:latin typeface="Cambria" panose="02040503050406030204" pitchFamily="18" charset="0"/>
              </a:rPr>
              <a:t>Communications </a:t>
            </a:r>
            <a:r>
              <a:rPr lang="en-US" sz="3000" b="1" i="1" dirty="0" smtClean="0">
                <a:solidFill>
                  <a:schemeClr val="bg1"/>
                </a:solidFill>
                <a:effectLst>
                  <a:outerShdw blurRad="38100" dist="38100" dir="2700000" algn="tl">
                    <a:srgbClr val="000000">
                      <a:alpha val="43137"/>
                    </a:srgbClr>
                  </a:outerShdw>
                </a:effectLst>
                <a:latin typeface="Cambria" panose="02040503050406030204" pitchFamily="18" charset="0"/>
              </a:rPr>
              <a:t>Workshop:</a:t>
            </a:r>
          </a:p>
          <a:p>
            <a:pPr algn="ctr"/>
            <a:r>
              <a:rPr lang="en-US" sz="3000" b="1" i="1" dirty="0" smtClean="0">
                <a:solidFill>
                  <a:schemeClr val="bg1"/>
                </a:solidFill>
                <a:effectLst>
                  <a:outerShdw blurRad="38100" dist="38100" dir="2700000" algn="tl">
                    <a:srgbClr val="000000">
                      <a:alpha val="43137"/>
                    </a:srgbClr>
                  </a:outerShdw>
                </a:effectLst>
                <a:latin typeface="Cambria" panose="02040503050406030204" pitchFamily="18" charset="0"/>
              </a:rPr>
              <a:t>Islands </a:t>
            </a:r>
            <a:r>
              <a:rPr lang="en-US" sz="3000" b="1" i="1" dirty="0">
                <a:solidFill>
                  <a:schemeClr val="bg1"/>
                </a:solidFill>
                <a:effectLst>
                  <a:outerShdw blurRad="38100" dist="38100" dir="2700000" algn="tl">
                    <a:srgbClr val="000000">
                      <a:alpha val="43137"/>
                    </a:srgbClr>
                  </a:outerShdw>
                </a:effectLst>
                <a:latin typeface="Cambria" panose="02040503050406030204" pitchFamily="18" charset="0"/>
              </a:rPr>
              <a:t>in the [Video] </a:t>
            </a:r>
            <a:r>
              <a:rPr lang="en-US" sz="3000" b="1" i="1" dirty="0" smtClean="0">
                <a:solidFill>
                  <a:schemeClr val="bg1"/>
                </a:solidFill>
                <a:effectLst>
                  <a:outerShdw blurRad="38100" dist="38100" dir="2700000" algn="tl">
                    <a:srgbClr val="000000">
                      <a:alpha val="43137"/>
                    </a:srgbClr>
                  </a:outerShdw>
                </a:effectLst>
                <a:latin typeface="Cambria" panose="02040503050406030204" pitchFamily="18" charset="0"/>
              </a:rPr>
              <a:t>Stream</a:t>
            </a:r>
            <a:br>
              <a:rPr lang="en-US" sz="3000" b="1" i="1" dirty="0" smtClean="0">
                <a:solidFill>
                  <a:schemeClr val="bg1"/>
                </a:solidFill>
                <a:effectLst>
                  <a:outerShdw blurRad="38100" dist="38100" dir="2700000" algn="tl">
                    <a:srgbClr val="000000">
                      <a:alpha val="43137"/>
                    </a:srgbClr>
                  </a:outerShdw>
                </a:effectLst>
                <a:latin typeface="Cambria" panose="02040503050406030204" pitchFamily="18" charset="0"/>
              </a:rPr>
            </a:br>
            <a:r>
              <a:rPr lang="en-US" sz="3000" b="1" i="1" dirty="0" smtClean="0">
                <a:solidFill>
                  <a:schemeClr val="bg1"/>
                </a:solidFill>
                <a:effectLst>
                  <a:outerShdw blurRad="38100" dist="38100" dir="2700000" algn="tl">
                    <a:srgbClr val="000000">
                      <a:alpha val="43137"/>
                    </a:srgbClr>
                  </a:outerShdw>
                </a:effectLst>
                <a:latin typeface="Cambria" panose="02040503050406030204" pitchFamily="18" charset="0"/>
              </a:rPr>
              <a:t>Inside </a:t>
            </a:r>
            <a:r>
              <a:rPr lang="en-US" sz="3000" b="1" i="1" dirty="0">
                <a:solidFill>
                  <a:schemeClr val="bg1"/>
                </a:solidFill>
                <a:effectLst>
                  <a:outerShdw blurRad="38100" dist="38100" dir="2700000" algn="tl">
                    <a:srgbClr val="000000">
                      <a:alpha val="43137"/>
                    </a:srgbClr>
                  </a:outerShdw>
                </a:effectLst>
                <a:latin typeface="Cambria" panose="02040503050406030204" pitchFamily="18" charset="0"/>
              </a:rPr>
              <a:t>a Digital Content Hub</a:t>
            </a:r>
            <a:endParaRPr lang="en-US" sz="3000" i="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68946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7649" y="533400"/>
            <a:ext cx="3008709" cy="584775"/>
          </a:xfrm>
          <a:prstGeom prst="rect">
            <a:avLst/>
          </a:prstGeom>
        </p:spPr>
        <p:txBody>
          <a:bodyPr wrap="none">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Postproduction</a:t>
            </a: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838200" y="1499615"/>
            <a:ext cx="3497239" cy="2585323"/>
          </a:xfrm>
          <a:prstGeom prst="rect">
            <a:avLst/>
          </a:prstGeom>
        </p:spPr>
        <p:txBody>
          <a:bodyPr wrap="none">
            <a:spAutoFit/>
          </a:bodyPr>
          <a:lstStyle/>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Transfer and Organize </a:t>
            </a:r>
          </a:p>
          <a:p>
            <a:pPr marL="285750" indent="-285750">
              <a:buFont typeface="Arial" panose="020B0604020202020204" pitchFamily="34" charset="0"/>
              <a:buChar char="•"/>
            </a:pPr>
            <a:endParaRPr lang="en-US" b="1" i="1" dirty="0">
              <a:effectLst>
                <a:outerShdw blurRad="38100" dist="38100" dir="2700000" algn="tl">
                  <a:srgbClr val="000000">
                    <a:alpha val="43137"/>
                  </a:srgbClr>
                </a:outerShdw>
              </a:effectLst>
              <a:latin typeface="Cambria" panose="02040503050406030204" pitchFamily="18" charset="0"/>
            </a:endParaRPr>
          </a:p>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Back It Up</a:t>
            </a:r>
          </a:p>
          <a:p>
            <a:pPr marL="285750" indent="-285750">
              <a:buFont typeface="Arial" panose="020B0604020202020204" pitchFamily="34" charset="0"/>
              <a:buChar char="•"/>
            </a:pPr>
            <a:endParaRPr lang="en-US" b="1" i="1" dirty="0">
              <a:effectLst>
                <a:outerShdw blurRad="38100" dist="38100" dir="2700000" algn="tl">
                  <a:srgbClr val="000000">
                    <a:alpha val="43137"/>
                  </a:srgbClr>
                </a:outerShdw>
              </a:effectLst>
              <a:latin typeface="Cambria" panose="02040503050406030204" pitchFamily="18" charset="0"/>
            </a:endParaRPr>
          </a:p>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Edit</a:t>
            </a:r>
          </a:p>
          <a:p>
            <a:pPr marL="285750" indent="-285750">
              <a:buFont typeface="Arial" panose="020B0604020202020204" pitchFamily="34" charset="0"/>
              <a:buChar char="•"/>
            </a:pPr>
            <a:endParaRPr lang="en-US" b="1" i="1" dirty="0">
              <a:effectLst>
                <a:outerShdw blurRad="38100" dist="38100" dir="2700000" algn="tl">
                  <a:srgbClr val="000000">
                    <a:alpha val="43137"/>
                  </a:srgbClr>
                </a:outerShdw>
              </a:effectLst>
              <a:latin typeface="Cambria" panose="02040503050406030204" pitchFamily="18" charset="0"/>
            </a:endParaRPr>
          </a:p>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Upload and Share for Review</a:t>
            </a:r>
          </a:p>
          <a:p>
            <a:pPr marL="285750" indent="-285750">
              <a:buFont typeface="Arial" panose="020B0604020202020204" pitchFamily="34" charset="0"/>
              <a:buChar char="•"/>
            </a:pPr>
            <a:endParaRPr lang="en-US" b="1" i="1" dirty="0">
              <a:effectLst>
                <a:outerShdw blurRad="38100" dist="38100" dir="2700000" algn="tl">
                  <a:srgbClr val="000000">
                    <a:alpha val="43137"/>
                  </a:srgbClr>
                </a:outerShdw>
              </a:effectLst>
              <a:latin typeface="Cambria" panose="02040503050406030204" pitchFamily="18" charset="0"/>
            </a:endParaRPr>
          </a:p>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Go Public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9" y="2325563"/>
            <a:ext cx="2996925" cy="1981200"/>
          </a:xfrm>
          <a:prstGeom prst="rect">
            <a:avLst/>
          </a:prstGeom>
        </p:spPr>
      </p:pic>
    </p:spTree>
    <p:extLst>
      <p:ext uri="{BB962C8B-B14F-4D97-AF65-F5344CB8AC3E}">
        <p14:creationId xmlns:p14="http://schemas.microsoft.com/office/powerpoint/2010/main" val="187896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E08AHG\Downloads\YouTube-logo-full_colo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22060"/>
            <a:ext cx="5410200" cy="3366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167" y="937230"/>
            <a:ext cx="9144000" cy="1569660"/>
          </a:xfrm>
          <a:prstGeom prst="rect">
            <a:avLst/>
          </a:prstGeom>
          <a:noFill/>
        </p:spPr>
        <p:txBody>
          <a:bodyPr>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Check out our YouTube channel for more examples.</a:t>
            </a:r>
            <a:endParaRPr lang="en-US" sz="3200" b="1" i="1" dirty="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5" name="Rectangle 4"/>
          <p:cNvSpPr/>
          <p:nvPr/>
        </p:nvSpPr>
        <p:spPr>
          <a:xfrm>
            <a:off x="3337946" y="4690581"/>
            <a:ext cx="2425773" cy="400110"/>
          </a:xfrm>
          <a:prstGeom prst="rect">
            <a:avLst/>
          </a:prstGeom>
        </p:spPr>
        <p:txBody>
          <a:bodyPr wrap="square">
            <a:spAutoFit/>
          </a:bodyPr>
          <a:lstStyle/>
          <a:p>
            <a:r>
              <a:rPr lang="en-US" sz="2000" b="1" dirty="0" smtClean="0">
                <a:effectLst>
                  <a:outerShdw blurRad="38100" dist="38100" dir="2700000" algn="tl">
                    <a:srgbClr val="000000">
                      <a:alpha val="43137"/>
                    </a:srgbClr>
                  </a:outerShdw>
                </a:effectLst>
                <a:latin typeface="Cambria" panose="02040503050406030204" pitchFamily="18" charset="0"/>
              </a:rPr>
              <a:t>     Sec. Tre </a:t>
            </a:r>
            <a:r>
              <a:rPr lang="en-US" sz="2000" b="1" dirty="0">
                <a:effectLst>
                  <a:outerShdw blurRad="38100" dist="38100" dir="2700000" algn="tl">
                    <a:srgbClr val="000000">
                      <a:alpha val="43137"/>
                    </a:srgbClr>
                  </a:outerShdw>
                </a:effectLst>
                <a:latin typeface="Cambria" panose="02040503050406030204" pitchFamily="18" charset="0"/>
              </a:rPr>
              <a:t>H</a:t>
            </a:r>
            <a:r>
              <a:rPr lang="en-US" sz="2000" b="1" dirty="0" smtClean="0">
                <a:effectLst>
                  <a:outerShdw blurRad="38100" dist="38100" dir="2700000" algn="tl">
                    <a:srgbClr val="000000">
                      <a:alpha val="43137"/>
                    </a:srgbClr>
                  </a:outerShdw>
                </a:effectLst>
                <a:latin typeface="Cambria" panose="02040503050406030204" pitchFamily="18" charset="0"/>
              </a:rPr>
              <a:t>argett</a:t>
            </a:r>
            <a:endParaRPr lang="en-US" sz="2000" b="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935861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2438399"/>
            <a:ext cx="6091238" cy="1923103"/>
          </a:xfrm>
          <a:prstGeom prst="rect">
            <a:avLst/>
          </a:prstGeom>
        </p:spPr>
      </p:pic>
      <p:sp>
        <p:nvSpPr>
          <p:cNvPr id="3" name="TextBox 2"/>
          <p:cNvSpPr txBox="1"/>
          <p:nvPr/>
        </p:nvSpPr>
        <p:spPr>
          <a:xfrm>
            <a:off x="3471672" y="609600"/>
            <a:ext cx="1916294" cy="584775"/>
          </a:xfrm>
          <a:prstGeom prst="rect">
            <a:avLst/>
          </a:prstGeom>
          <a:noFill/>
        </p:spPr>
        <p:txBody>
          <a:bodyPr wrap="none" rtlCol="0">
            <a:spAutoFit/>
          </a:bodyPr>
          <a:lstStyle/>
          <a:p>
            <a:r>
              <a:rPr lang="en-US" sz="3200" b="1" i="1" dirty="0" smtClean="0">
                <a:effectLst>
                  <a:outerShdw blurRad="38100" dist="38100" dir="2700000" algn="tl">
                    <a:srgbClr val="000000">
                      <a:alpha val="43137"/>
                    </a:srgbClr>
                  </a:outerShdw>
                </a:effectLst>
                <a:latin typeface="Cambria" panose="02040503050406030204" pitchFamily="18" charset="0"/>
              </a:rPr>
              <a:t>Tutorials</a:t>
            </a:r>
            <a:endParaRPr lang="en-US" sz="3200" b="1" i="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1189761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photos\transfer\TN_Counties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668" y="1534418"/>
            <a:ext cx="8526463" cy="16707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 y="457200"/>
            <a:ext cx="9144000" cy="1077218"/>
          </a:xfrm>
          <a:prstGeom prst="rect">
            <a:avLst/>
          </a:prstGeom>
          <a:noFill/>
        </p:spPr>
        <p:txBody>
          <a:bodyPr>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Video Distribution - Media</a:t>
            </a:r>
            <a:endParaRPr lang="en-US" sz="3200" b="1" i="1" dirty="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9" name="TextBox 8"/>
          <p:cNvSpPr txBox="1"/>
          <p:nvPr/>
        </p:nvSpPr>
        <p:spPr>
          <a:xfrm>
            <a:off x="281019" y="3909815"/>
            <a:ext cx="8516112" cy="830997"/>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Six major media markets able reach more than 6.6 million Tennesseans (plus people in eight other states)</a:t>
            </a:r>
            <a:endParaRPr lang="en-US" sz="2400" b="1" i="1" dirty="0">
              <a:effectLst>
                <a:outerShdw blurRad="38100" dist="38100" dir="2700000" algn="tl">
                  <a:srgbClr val="000000">
                    <a:alpha val="43137"/>
                  </a:srgbClr>
                </a:outerShdw>
              </a:effectLst>
              <a:latin typeface="Cambria" pitchFamily="18" charset="0"/>
            </a:endParaRPr>
          </a:p>
        </p:txBody>
      </p:sp>
      <p:sp>
        <p:nvSpPr>
          <p:cNvPr id="11" name="Flowchart: Connector 10"/>
          <p:cNvSpPr/>
          <p:nvPr/>
        </p:nvSpPr>
        <p:spPr>
          <a:xfrm>
            <a:off x="3657600" y="1943100"/>
            <a:ext cx="152400" cy="152400"/>
          </a:xfrm>
          <a:prstGeom prst="flowChartConnector">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Flowchart: Connector 11"/>
          <p:cNvSpPr/>
          <p:nvPr/>
        </p:nvSpPr>
        <p:spPr>
          <a:xfrm>
            <a:off x="609600" y="2895600"/>
            <a:ext cx="152400" cy="152400"/>
          </a:xfrm>
          <a:prstGeom prst="flowChartConnector">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3" name="Flowchart: Connector 12"/>
          <p:cNvSpPr/>
          <p:nvPr/>
        </p:nvSpPr>
        <p:spPr>
          <a:xfrm>
            <a:off x="1676400" y="2514600"/>
            <a:ext cx="152400" cy="152400"/>
          </a:xfrm>
          <a:prstGeom prst="flowChartConnector">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4" name="Flowchart: Connector 13"/>
          <p:cNvSpPr/>
          <p:nvPr/>
        </p:nvSpPr>
        <p:spPr>
          <a:xfrm>
            <a:off x="6477000" y="2095500"/>
            <a:ext cx="152400" cy="152400"/>
          </a:xfrm>
          <a:prstGeom prst="flowChartConnector">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Flowchart: Connector 14"/>
          <p:cNvSpPr/>
          <p:nvPr/>
        </p:nvSpPr>
        <p:spPr>
          <a:xfrm>
            <a:off x="5257800" y="2918460"/>
            <a:ext cx="152400" cy="152400"/>
          </a:xfrm>
          <a:prstGeom prst="flowChartConnector">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Flowchart: Connector 17"/>
          <p:cNvSpPr/>
          <p:nvPr/>
        </p:nvSpPr>
        <p:spPr>
          <a:xfrm>
            <a:off x="8001000" y="1752600"/>
            <a:ext cx="152400" cy="152400"/>
          </a:xfrm>
          <a:prstGeom prst="flowChartConnector">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4" name="TextBox 23"/>
          <p:cNvSpPr txBox="1"/>
          <p:nvPr/>
        </p:nvSpPr>
        <p:spPr>
          <a:xfrm>
            <a:off x="281019" y="4740812"/>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Cannot be Nashville centric</a:t>
            </a:r>
            <a:endParaRPr lang="en-US" sz="2400" b="1" i="1" dirty="0">
              <a:effectLst>
                <a:outerShdw blurRad="38100" dist="38100" dir="2700000" algn="tl">
                  <a:srgbClr val="000000">
                    <a:alpha val="43137"/>
                  </a:srgbClr>
                </a:outerShdw>
              </a:effectLst>
              <a:latin typeface="Cambria" pitchFamily="18" charset="0"/>
            </a:endParaRPr>
          </a:p>
        </p:txBody>
      </p:sp>
      <p:sp>
        <p:nvSpPr>
          <p:cNvPr id="16" name="TextBox 15"/>
          <p:cNvSpPr txBox="1"/>
          <p:nvPr/>
        </p:nvSpPr>
        <p:spPr>
          <a:xfrm>
            <a:off x="270668" y="5339468"/>
            <a:ext cx="8516112" cy="830997"/>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Recorded interviews and press conferences, sent to other markets via </a:t>
            </a:r>
            <a:r>
              <a:rPr lang="en-US" sz="2400" b="1" i="1" dirty="0" err="1" smtClean="0">
                <a:effectLst>
                  <a:outerShdw blurRad="38100" dist="38100" dir="2700000" algn="tl">
                    <a:srgbClr val="000000">
                      <a:alpha val="43137"/>
                    </a:srgbClr>
                  </a:outerShdw>
                </a:effectLst>
                <a:latin typeface="Cambria" pitchFamily="18" charset="0"/>
              </a:rPr>
              <a:t>OwnCloud</a:t>
            </a:r>
            <a:r>
              <a:rPr lang="en-US" sz="2400" b="1" i="1" dirty="0" smtClean="0">
                <a:effectLst>
                  <a:outerShdw blurRad="38100" dist="38100" dir="2700000" algn="tl">
                    <a:srgbClr val="000000">
                      <a:alpha val="43137"/>
                    </a:srgbClr>
                  </a:outerShdw>
                </a:effectLst>
                <a:latin typeface="Cambria" pitchFamily="18" charset="0"/>
              </a:rPr>
              <a:t> (similar to </a:t>
            </a:r>
            <a:r>
              <a:rPr lang="en-US" sz="2400" b="1" i="1" dirty="0" err="1" smtClean="0">
                <a:effectLst>
                  <a:outerShdw blurRad="38100" dist="38100" dir="2700000" algn="tl">
                    <a:srgbClr val="000000">
                      <a:alpha val="43137"/>
                    </a:srgbClr>
                  </a:outerShdw>
                </a:effectLst>
                <a:latin typeface="Cambria" pitchFamily="18" charset="0"/>
              </a:rPr>
              <a:t>DropBox</a:t>
            </a:r>
            <a:r>
              <a:rPr lang="en-US" sz="2400" b="1" i="1" dirty="0" smtClean="0">
                <a:effectLst>
                  <a:outerShdw blurRad="38100" dist="38100" dir="2700000" algn="tl">
                    <a:srgbClr val="000000">
                      <a:alpha val="43137"/>
                    </a:srgbClr>
                  </a:outerShdw>
                </a:effectLst>
                <a:latin typeface="Cambria" pitchFamily="18" charset="0"/>
              </a:rPr>
              <a:t>)</a:t>
            </a:r>
            <a:endParaRPr lang="en-US" sz="2400" b="1" i="1" dirty="0">
              <a:effectLst>
                <a:outerShdw blurRad="38100" dist="38100" dir="2700000" algn="tl">
                  <a:srgbClr val="000000">
                    <a:alpha val="43137"/>
                  </a:srgbClr>
                </a:outerShdw>
              </a:effectLst>
              <a:latin typeface="Cambria" pitchFamily="18" charset="0"/>
            </a:endParaRPr>
          </a:p>
        </p:txBody>
      </p:sp>
      <p:sp>
        <p:nvSpPr>
          <p:cNvPr id="17" name="TextBox 16"/>
          <p:cNvSpPr txBox="1"/>
          <p:nvPr/>
        </p:nvSpPr>
        <p:spPr>
          <a:xfrm>
            <a:off x="281019" y="6170465"/>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It’s all about relationships!</a:t>
            </a:r>
            <a:endParaRPr lang="en-US" sz="24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4089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solidFill>
                  <a:schemeClr val="tx1"/>
                </a:solidFill>
                <a:latin typeface="Cambria" panose="02040503050406030204" pitchFamily="18" charset="0"/>
              </a:rPr>
              <a:t>Social Media Tools</a:t>
            </a:r>
            <a:endParaRPr lang="en-US" sz="3200" i="1" dirty="0">
              <a:solidFill>
                <a:schemeClr val="tx1"/>
              </a:solidFill>
              <a:latin typeface="Cambria" panose="02040503050406030204" pitchFamily="18" charset="0"/>
            </a:endParaRPr>
          </a:p>
        </p:txBody>
      </p:sp>
      <p:pic>
        <p:nvPicPr>
          <p:cNvPr id="10" name="Content Placeholder 9">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5800" y="1600200"/>
            <a:ext cx="3177150" cy="1143000"/>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62" y="3048000"/>
            <a:ext cx="3315025" cy="1358616"/>
          </a:xfrm>
          <a:prstGeom prst="rect">
            <a:avLst/>
          </a:prstGeom>
        </p:spPr>
      </p:pic>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6400" y="5038613"/>
            <a:ext cx="5791200" cy="107834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4400" y="1600200"/>
            <a:ext cx="3800475" cy="126682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6300" y="3166080"/>
            <a:ext cx="3876674" cy="1240536"/>
          </a:xfrm>
          <a:prstGeom prst="rect">
            <a:avLst/>
          </a:prstGeom>
        </p:spPr>
      </p:pic>
    </p:spTree>
    <p:extLst>
      <p:ext uri="{BB962C8B-B14F-4D97-AF65-F5344CB8AC3E}">
        <p14:creationId xmlns:p14="http://schemas.microsoft.com/office/powerpoint/2010/main" val="2608391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normAutofit/>
          </a:bodyPr>
          <a:lstStyle/>
          <a:p>
            <a:r>
              <a:rPr lang="en-US" sz="3600" b="1" i="1" dirty="0" smtClean="0">
                <a:solidFill>
                  <a:schemeClr val="tx1"/>
                </a:solidFill>
                <a:latin typeface="Cambria" panose="02040503050406030204" pitchFamily="18" charset="0"/>
              </a:rPr>
              <a:t>#GoVoteTN</a:t>
            </a:r>
            <a:endParaRPr lang="en-US" sz="3600" b="1" i="1" dirty="0">
              <a:solidFill>
                <a:schemeClr val="tx1"/>
              </a:solidFill>
              <a:latin typeface="Cambria" panose="02040503050406030204" pitchFamily="18" charset="0"/>
            </a:endParaRPr>
          </a:p>
        </p:txBody>
      </p:sp>
      <p:sp>
        <p:nvSpPr>
          <p:cNvPr id="8" name="Text Placeholder 7"/>
          <p:cNvSpPr>
            <a:spLocks noGrp="1"/>
          </p:cNvSpPr>
          <p:nvPr>
            <p:ph type="body" idx="2"/>
          </p:nvPr>
        </p:nvSpPr>
        <p:spPr>
          <a:xfrm>
            <a:off x="228600" y="1077360"/>
            <a:ext cx="4419600" cy="4602163"/>
          </a:xfrm>
        </p:spPr>
        <p:txBody>
          <a:bodyPr/>
          <a:lstStyle/>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Voter Registration</a:t>
            </a:r>
          </a:p>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Celebrities that have a state or national presence.</a:t>
            </a:r>
          </a:p>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All must be registered to vote</a:t>
            </a:r>
          </a:p>
          <a:p>
            <a:pPr marL="285750" indent="-285750">
              <a:buFont typeface="Arial" panose="020B0604020202020204" pitchFamily="34" charset="0"/>
              <a:buChar char="•"/>
            </a:pPr>
            <a:r>
              <a:rPr lang="en-US" b="1" i="1" dirty="0" smtClean="0">
                <a:effectLst>
                  <a:outerShdw blurRad="38100" dist="38100" dir="2700000" algn="tl">
                    <a:srgbClr val="000000">
                      <a:alpha val="43137"/>
                    </a:srgbClr>
                  </a:outerShdw>
                </a:effectLst>
                <a:latin typeface="Cambria" panose="02040503050406030204" pitchFamily="18" charset="0"/>
              </a:rPr>
              <a:t>Encouraging citizens to take part.</a:t>
            </a:r>
          </a:p>
          <a:p>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800600"/>
            <a:ext cx="2743200" cy="20574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694358"/>
            <a:ext cx="2741336" cy="4106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1506" y="4813300"/>
            <a:ext cx="3170588" cy="20320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04" y="2941085"/>
            <a:ext cx="3283302" cy="392644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2304" y="2415744"/>
            <a:ext cx="3086632" cy="2386996"/>
          </a:xfrm>
          <a:prstGeom prst="rect">
            <a:avLst/>
          </a:prstGeom>
        </p:spPr>
      </p:pic>
    </p:spTree>
    <p:extLst>
      <p:ext uri="{BB962C8B-B14F-4D97-AF65-F5344CB8AC3E}">
        <p14:creationId xmlns:p14="http://schemas.microsoft.com/office/powerpoint/2010/main" val="3573619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IE08AHG\Desktop\Twitter_logo_blu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447" y="1064282"/>
            <a:ext cx="685800" cy="55754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IE08AHG\Desktop\FB-f-Logo__blue_10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844" y="1793456"/>
            <a:ext cx="613005" cy="6130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24644" y="2628661"/>
            <a:ext cx="2057400" cy="400110"/>
          </a:xfrm>
          <a:prstGeom prst="rect">
            <a:avLst/>
          </a:prstGeom>
          <a:noFill/>
        </p:spPr>
        <p:txBody>
          <a:bodyPr wrap="square" rtlCol="0">
            <a:spAutoFit/>
          </a:bodyPr>
          <a:lstStyle/>
          <a:p>
            <a:r>
              <a:rPr lang="en-US" b="1" dirty="0" smtClean="0">
                <a:latin typeface="Cambria" panose="02040503050406030204" pitchFamily="18" charset="0"/>
              </a:rPr>
              <a:t>@</a:t>
            </a:r>
            <a:r>
              <a:rPr lang="en-US" sz="2000" b="1" dirty="0" smtClean="0">
                <a:latin typeface="Cambria" panose="02040503050406030204" pitchFamily="18" charset="0"/>
              </a:rPr>
              <a:t>sectrehargett</a:t>
            </a:r>
            <a:endParaRPr lang="en-US" sz="2000" b="1" dirty="0">
              <a:latin typeface="Cambria" panose="02040503050406030204" pitchFamily="18" charset="0"/>
            </a:endParaRPr>
          </a:p>
        </p:txBody>
      </p:sp>
      <p:sp>
        <p:nvSpPr>
          <p:cNvPr id="16" name="TextBox 15"/>
          <p:cNvSpPr txBox="1"/>
          <p:nvPr/>
        </p:nvSpPr>
        <p:spPr>
          <a:xfrm>
            <a:off x="3224644" y="1143000"/>
            <a:ext cx="2209800" cy="400110"/>
          </a:xfrm>
          <a:prstGeom prst="rect">
            <a:avLst/>
          </a:prstGeom>
          <a:noFill/>
        </p:spPr>
        <p:txBody>
          <a:bodyPr wrap="square" rtlCol="0">
            <a:spAutoFit/>
          </a:bodyPr>
          <a:lstStyle/>
          <a:p>
            <a:r>
              <a:rPr lang="en-US" b="1" dirty="0" smtClean="0">
                <a:latin typeface="Cambria" panose="02040503050406030204" pitchFamily="18" charset="0"/>
              </a:rPr>
              <a:t>@</a:t>
            </a:r>
            <a:r>
              <a:rPr lang="en-US" sz="2000" b="1" dirty="0" smtClean="0">
                <a:latin typeface="Cambria" panose="02040503050406030204" pitchFamily="18" charset="0"/>
              </a:rPr>
              <a:t>SecTreHargett</a:t>
            </a:r>
            <a:endParaRPr lang="en-US" sz="2000" b="1" dirty="0">
              <a:latin typeface="Cambria" panose="02040503050406030204" pitchFamily="18" charset="0"/>
            </a:endParaRPr>
          </a:p>
        </p:txBody>
      </p:sp>
      <p:sp>
        <p:nvSpPr>
          <p:cNvPr id="17" name="TextBox 16"/>
          <p:cNvSpPr txBox="1"/>
          <p:nvPr/>
        </p:nvSpPr>
        <p:spPr>
          <a:xfrm>
            <a:off x="3224644" y="1899904"/>
            <a:ext cx="5257800" cy="400110"/>
          </a:xfrm>
          <a:prstGeom prst="rect">
            <a:avLst/>
          </a:prstGeom>
          <a:noFill/>
        </p:spPr>
        <p:txBody>
          <a:bodyPr wrap="square" rtlCol="0">
            <a:spAutoFit/>
          </a:bodyPr>
          <a:lstStyle/>
          <a:p>
            <a:r>
              <a:rPr lang="en-US" sz="2000" b="1" dirty="0" smtClean="0">
                <a:latin typeface="Cambria" panose="02040503050406030204" pitchFamily="18" charset="0"/>
              </a:rPr>
              <a:t>TennesseeSecretaryofState</a:t>
            </a:r>
            <a:endParaRPr lang="en-US" sz="2000" b="1" dirty="0">
              <a:latin typeface="Cambria" panose="02040503050406030204" pitchFamily="18" charset="0"/>
            </a:endParaRPr>
          </a:p>
        </p:txBody>
      </p:sp>
      <p:pic>
        <p:nvPicPr>
          <p:cNvPr id="3074" name="Picture 2"/>
          <p:cNvPicPr>
            <a:picLocks noChangeAspect="1" noChangeArrowheads="1"/>
          </p:cNvPicPr>
          <p:nvPr/>
        </p:nvPicPr>
        <p:blipFill>
          <a:blip r:embed="rId5"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386447" y="2508677"/>
            <a:ext cx="640078" cy="64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1666" y="4151084"/>
            <a:ext cx="7595756" cy="1200329"/>
          </a:xfrm>
          <a:prstGeom prst="rect">
            <a:avLst/>
          </a:prstGeom>
          <a:noFill/>
        </p:spPr>
        <p:txBody>
          <a:bodyPr wrap="square" rtlCol="0">
            <a:spAutoFit/>
          </a:bodyPr>
          <a:lstStyle/>
          <a:p>
            <a:pPr lvl="1" algn="ctr"/>
            <a:endParaRPr lang="en-US" sz="3600" dirty="0" smtClean="0"/>
          </a:p>
          <a:p>
            <a:pPr lvl="1" algn="ctr"/>
            <a:r>
              <a:rPr lang="en-US" sz="3600" dirty="0" smtClean="0"/>
              <a:t>Create </a:t>
            </a:r>
            <a:r>
              <a:rPr lang="en-US" sz="3600" dirty="0"/>
              <a:t>– Proof – Post – Analytics</a:t>
            </a:r>
          </a:p>
        </p:txBody>
      </p:sp>
      <p:sp>
        <p:nvSpPr>
          <p:cNvPr id="2" name="TextBox 1"/>
          <p:cNvSpPr txBox="1"/>
          <p:nvPr/>
        </p:nvSpPr>
        <p:spPr>
          <a:xfrm>
            <a:off x="2976994" y="3484006"/>
            <a:ext cx="2705100" cy="707886"/>
          </a:xfrm>
          <a:prstGeom prst="rect">
            <a:avLst/>
          </a:prstGeom>
          <a:noFill/>
        </p:spPr>
        <p:txBody>
          <a:bodyPr wrap="square" rtlCol="0">
            <a:spAutoFit/>
          </a:bodyPr>
          <a:lstStyle/>
          <a:p>
            <a:r>
              <a:rPr lang="en-US" sz="4000" dirty="0" smtClean="0">
                <a:latin typeface="Cambria" panose="02040503050406030204" pitchFamily="18" charset="0"/>
              </a:rPr>
              <a:t>#</a:t>
            </a:r>
            <a:r>
              <a:rPr lang="en-US" sz="4000" dirty="0" smtClean="0">
                <a:latin typeface="Cambria" panose="02040503050406030204" pitchFamily="18" charset="0"/>
                <a:hlinkClick r:id="rId6"/>
              </a:rPr>
              <a:t>GoVoteTN</a:t>
            </a:r>
            <a:endParaRPr lang="en-US" sz="4000" dirty="0">
              <a:latin typeface="Cambria" panose="02040503050406030204" pitchFamily="18" charset="0"/>
            </a:endParaRPr>
          </a:p>
        </p:txBody>
      </p:sp>
    </p:spTree>
    <p:extLst>
      <p:ext uri="{BB962C8B-B14F-4D97-AF65-F5344CB8AC3E}">
        <p14:creationId xmlns:p14="http://schemas.microsoft.com/office/powerpoint/2010/main" val="2137920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09967"/>
            <a:ext cx="9144000" cy="1077218"/>
          </a:xfrm>
          <a:prstGeom prst="rect">
            <a:avLst/>
          </a:prstGeom>
          <a:noFill/>
        </p:spPr>
        <p:txBody>
          <a:bodyPr>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What’s on the horizon?</a:t>
            </a:r>
            <a:endParaRPr lang="en-US" sz="3200" b="1" i="1" dirty="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3" name="TextBox 2"/>
          <p:cNvSpPr txBox="1"/>
          <p:nvPr/>
        </p:nvSpPr>
        <p:spPr>
          <a:xfrm>
            <a:off x="313944" y="2595831"/>
            <a:ext cx="8516112" cy="830997"/>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New animation software to help with nonvisual topics: GoAnimate.com</a:t>
            </a:r>
            <a:endParaRPr lang="en-US" sz="2400" b="1" i="1" dirty="0">
              <a:effectLst>
                <a:outerShdw blurRad="38100" dist="38100" dir="2700000" algn="tl">
                  <a:srgbClr val="000000">
                    <a:alpha val="43137"/>
                  </a:srgbClr>
                </a:outerShdw>
              </a:effectLst>
              <a:latin typeface="Cambria" pitchFamily="18" charset="0"/>
            </a:endParaRPr>
          </a:p>
        </p:txBody>
      </p:sp>
      <p:sp>
        <p:nvSpPr>
          <p:cNvPr id="4" name="TextBox 3"/>
          <p:cNvSpPr txBox="1"/>
          <p:nvPr/>
        </p:nvSpPr>
        <p:spPr>
          <a:xfrm>
            <a:off x="313944" y="4612643"/>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Streaming for live interviews from studio</a:t>
            </a:r>
          </a:p>
        </p:txBody>
      </p:sp>
      <p:sp>
        <p:nvSpPr>
          <p:cNvPr id="5" name="TextBox 4"/>
          <p:cNvSpPr txBox="1"/>
          <p:nvPr/>
        </p:nvSpPr>
        <p:spPr>
          <a:xfrm>
            <a:off x="313944" y="2134166"/>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Facebook live for news conferences</a:t>
            </a:r>
            <a:endParaRPr lang="en-US" sz="2400" b="1" i="1" dirty="0">
              <a:effectLst>
                <a:outerShdw blurRad="38100" dist="38100" dir="2700000" algn="tl">
                  <a:srgbClr val="000000">
                    <a:alpha val="43137"/>
                  </a:srgbClr>
                </a:outerShdw>
              </a:effectLst>
              <a:latin typeface="Cambria" pitchFamily="18" charset="0"/>
            </a:endParaRPr>
          </a:p>
        </p:txBody>
      </p:sp>
      <p:sp>
        <p:nvSpPr>
          <p:cNvPr id="7" name="TextBox 6"/>
          <p:cNvSpPr txBox="1"/>
          <p:nvPr/>
        </p:nvSpPr>
        <p:spPr>
          <a:xfrm>
            <a:off x="313944" y="3412314"/>
            <a:ext cx="8516112" cy="1200329"/>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New camera to replace DSLR with a true video camera capable of producing 4K video to “future proof” equipment</a:t>
            </a:r>
            <a:endParaRPr lang="en-US" sz="24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95417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29" y="2971800"/>
            <a:ext cx="9144000" cy="830997"/>
          </a:xfrm>
          <a:prstGeom prst="rect">
            <a:avLst/>
          </a:prstGeom>
          <a:noFill/>
        </p:spPr>
        <p:txBody>
          <a:bodyPr>
            <a:spAutoFit/>
          </a:bodyPr>
          <a:lstStyle/>
          <a:p>
            <a:pPr algn="ctr">
              <a:defRPr/>
            </a:pPr>
            <a:r>
              <a:rPr lang="en-US" sz="4800" b="1" i="1" dirty="0" smtClean="0">
                <a:effectLst>
                  <a:outerShdw blurRad="38100" dist="38100" dir="2700000" algn="tl">
                    <a:srgbClr val="000000">
                      <a:alpha val="43137"/>
                    </a:srgbClr>
                  </a:outerShdw>
                </a:effectLst>
                <a:latin typeface="Cambria" pitchFamily="18" charset="0"/>
              </a:rPr>
              <a:t>Split into two groups!</a:t>
            </a:r>
          </a:p>
        </p:txBody>
      </p:sp>
    </p:spTree>
    <p:extLst>
      <p:ext uri="{BB962C8B-B14F-4D97-AF65-F5344CB8AC3E}">
        <p14:creationId xmlns:p14="http://schemas.microsoft.com/office/powerpoint/2010/main" val="2807047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FG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514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657" y="3954745"/>
            <a:ext cx="9144000" cy="1077218"/>
          </a:xfrm>
          <a:prstGeom prst="rect">
            <a:avLst/>
          </a:prstGeom>
          <a:noFill/>
        </p:spPr>
        <p:txBody>
          <a:bodyPr>
            <a:spAutoFit/>
          </a:bodyPr>
          <a:lstStyle/>
          <a:p>
            <a:pPr algn="ctr">
              <a:defRPr/>
            </a:pPr>
            <a:r>
              <a:rPr lang="en-US" sz="4400" b="1" dirty="0" smtClean="0">
                <a:effectLst>
                  <a:outerShdw blurRad="38100" dist="38100" dir="2700000" algn="tl">
                    <a:srgbClr val="000000">
                      <a:alpha val="43137"/>
                    </a:srgbClr>
                  </a:outerShdw>
                </a:effectLst>
                <a:latin typeface="Cambria" pitchFamily="18" charset="0"/>
              </a:rPr>
              <a:t>Questions?</a:t>
            </a:r>
            <a:r>
              <a:rPr lang="en-US" sz="2000" b="1" dirty="0" smtClean="0">
                <a:effectLst>
                  <a:outerShdw blurRad="38100" dist="38100" dir="2700000" algn="tl">
                    <a:srgbClr val="000000">
                      <a:alpha val="43137"/>
                    </a:srgbClr>
                  </a:outerShdw>
                </a:effectLst>
                <a:latin typeface="Cambria" pitchFamily="18" charset="0"/>
              </a:rPr>
              <a:t/>
            </a:r>
            <a:br>
              <a:rPr lang="en-US" sz="2000" b="1" dirty="0" smtClean="0">
                <a:effectLst>
                  <a:outerShdw blurRad="38100" dist="38100" dir="2700000" algn="tl">
                    <a:srgbClr val="000000">
                      <a:alpha val="43137"/>
                    </a:srgbClr>
                  </a:outerShdw>
                </a:effectLst>
                <a:latin typeface="Cambria" pitchFamily="18" charset="0"/>
              </a:rPr>
            </a:br>
            <a:endParaRPr lang="en-US" sz="2000" b="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1495222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FG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514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2959155"/>
            <a:ext cx="9144000" cy="830997"/>
          </a:xfrm>
          <a:prstGeom prst="rect">
            <a:avLst/>
          </a:prstGeom>
          <a:noFill/>
        </p:spPr>
        <p:txBody>
          <a:bodyPr>
            <a:spAutoFit/>
          </a:bodyPr>
          <a:lstStyle/>
          <a:p>
            <a:pPr algn="ctr">
              <a:defRPr/>
            </a:pPr>
            <a:r>
              <a:rPr lang="en-US" sz="4800" b="1" i="1" dirty="0" smtClean="0">
                <a:effectLst>
                  <a:outerShdw blurRad="38100" dist="38100" dir="2700000" algn="tl">
                    <a:srgbClr val="000000">
                      <a:alpha val="43137"/>
                    </a:srgbClr>
                  </a:outerShdw>
                </a:effectLst>
                <a:latin typeface="Cambria" pitchFamily="18" charset="0"/>
              </a:rPr>
              <a:t>Welcome!</a:t>
            </a:r>
          </a:p>
        </p:txBody>
      </p:sp>
      <p:sp>
        <p:nvSpPr>
          <p:cNvPr id="7" name="TextBox 6"/>
          <p:cNvSpPr txBox="1"/>
          <p:nvPr/>
        </p:nvSpPr>
        <p:spPr>
          <a:xfrm>
            <a:off x="484414" y="3909815"/>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Three person core team</a:t>
            </a:r>
            <a:endParaRPr lang="en-US" sz="2400" b="1" i="1" dirty="0">
              <a:effectLst>
                <a:outerShdw blurRad="38100" dist="38100" dir="2700000" algn="tl">
                  <a:srgbClr val="000000">
                    <a:alpha val="43137"/>
                  </a:srgbClr>
                </a:outerShdw>
              </a:effectLst>
              <a:latin typeface="Cambria" pitchFamily="18" charset="0"/>
            </a:endParaRPr>
          </a:p>
        </p:txBody>
      </p:sp>
      <p:sp>
        <p:nvSpPr>
          <p:cNvPr id="8" name="TextBox 7"/>
          <p:cNvSpPr txBox="1"/>
          <p:nvPr/>
        </p:nvSpPr>
        <p:spPr>
          <a:xfrm>
            <a:off x="484414" y="4371480"/>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Relative lean shop</a:t>
            </a:r>
          </a:p>
        </p:txBody>
      </p:sp>
      <p:sp>
        <p:nvSpPr>
          <p:cNvPr id="9" name="TextBox 8"/>
          <p:cNvSpPr txBox="1"/>
          <p:nvPr/>
        </p:nvSpPr>
        <p:spPr>
          <a:xfrm>
            <a:off x="484414" y="4829390"/>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a:effectLst>
                  <a:outerShdw blurRad="38100" dist="38100" dir="2700000" algn="tl">
                    <a:srgbClr val="000000">
                      <a:alpha val="43137"/>
                    </a:srgbClr>
                  </a:outerShdw>
                </a:effectLst>
                <a:latin typeface="Cambria" pitchFamily="18" charset="0"/>
              </a:rPr>
              <a:t>Newsroom Philosophy</a:t>
            </a:r>
          </a:p>
        </p:txBody>
      </p:sp>
      <p:sp>
        <p:nvSpPr>
          <p:cNvPr id="10" name="TextBox 9"/>
          <p:cNvSpPr txBox="1"/>
          <p:nvPr/>
        </p:nvSpPr>
        <p:spPr>
          <a:xfrm>
            <a:off x="484414" y="5291055"/>
            <a:ext cx="8516112" cy="461665"/>
          </a:xfrm>
          <a:prstGeom prst="rect">
            <a:avLst/>
          </a:prstGeom>
          <a:noFill/>
        </p:spPr>
        <p:txBody>
          <a:bodyPr wrap="square">
            <a:spAutoFit/>
          </a:bodyPr>
          <a:lstStyle/>
          <a:p>
            <a:pPr marL="457200" indent="-457200">
              <a:buFont typeface="Arial" panose="020B0604020202020204" pitchFamily="34" charset="0"/>
              <a:buChar char="•"/>
              <a:defRPr/>
            </a:pPr>
            <a:r>
              <a:rPr lang="en-US" sz="2400" b="1" i="1" dirty="0" smtClean="0">
                <a:effectLst>
                  <a:outerShdw blurRad="38100" dist="38100" dir="2700000" algn="tl">
                    <a:srgbClr val="000000">
                      <a:alpha val="43137"/>
                    </a:srgbClr>
                  </a:outerShdw>
                </a:effectLst>
                <a:latin typeface="Cambria" pitchFamily="18" charset="0"/>
              </a:rPr>
              <a:t>Two part session – with time for questions</a:t>
            </a:r>
            <a:endParaRPr lang="en-US" sz="24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70483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825" y="174171"/>
            <a:ext cx="9144000" cy="2062103"/>
          </a:xfrm>
          <a:prstGeom prst="rect">
            <a:avLst/>
          </a:prstGeom>
          <a:noFill/>
        </p:spPr>
        <p:txBody>
          <a:bodyPr>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Video Example:</a:t>
            </a:r>
          </a:p>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How-To</a:t>
            </a:r>
            <a:r>
              <a:rPr lang="en-US" sz="3200" b="1" i="1" dirty="0">
                <a:effectLst>
                  <a:outerShdw blurRad="38100" dist="38100" dir="2700000" algn="tl">
                    <a:srgbClr val="000000">
                      <a:alpha val="43137"/>
                    </a:srgbClr>
                  </a:outerShdw>
                </a:effectLst>
                <a:latin typeface="Cambria" panose="02040503050406030204" pitchFamily="18" charset="0"/>
              </a:rPr>
              <a:t>: File an Annual Report – LLC</a:t>
            </a:r>
          </a:p>
          <a:p>
            <a:pPr algn="ctr">
              <a:defRPr/>
            </a:pPr>
            <a:endParaRPr lang="en-US" sz="3200" b="1" i="1" dirty="0" smtClean="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6" name="TextBox 5"/>
          <p:cNvSpPr txBox="1"/>
          <p:nvPr/>
        </p:nvSpPr>
        <p:spPr>
          <a:xfrm>
            <a:off x="81037" y="6324600"/>
            <a:ext cx="9144000" cy="892552"/>
          </a:xfrm>
          <a:prstGeom prst="rect">
            <a:avLst/>
          </a:prstGeom>
          <a:noFill/>
        </p:spPr>
        <p:txBody>
          <a:bodyPr>
            <a:spAutoFit/>
          </a:bodyPr>
          <a:lstStyle/>
          <a:p>
            <a:pPr algn="ctr">
              <a:defRPr/>
            </a:pPr>
            <a:r>
              <a:rPr lang="en-US" sz="2000" b="1" i="1" dirty="0" smtClean="0">
                <a:effectLst>
                  <a:outerShdw blurRad="38100" dist="38100" dir="2700000" algn="tl">
                    <a:srgbClr val="000000">
                      <a:alpha val="43137"/>
                    </a:srgbClr>
                  </a:outerShdw>
                </a:effectLst>
                <a:latin typeface="Cambria" panose="02040503050406030204" pitchFamily="18" charset="0"/>
              </a:rPr>
              <a:t>Created for LLCs, For Profit Corporations, Nonprofit Corporations and LLPs </a:t>
            </a:r>
            <a:endParaRPr lang="en-US" sz="2000" b="1" i="1" dirty="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itchFamily="18" charset="0"/>
            </a:endParaRPr>
          </a:p>
        </p:txBody>
      </p:sp>
      <p:pic>
        <p:nvPicPr>
          <p:cNvPr id="3" name="TWeumiT5-_A"/>
          <p:cNvPicPr>
            <a:picLocks noRot="1" noChangeAspect="1"/>
          </p:cNvPicPr>
          <p:nvPr>
            <a:videoFile r:link="rId1"/>
          </p:nvPr>
        </p:nvPicPr>
        <p:blipFill>
          <a:blip r:embed="rId4"/>
          <a:stretch>
            <a:fillRect/>
          </a:stretch>
        </p:blipFill>
        <p:spPr>
          <a:xfrm>
            <a:off x="19352" y="1217104"/>
            <a:ext cx="9079992" cy="5107496"/>
          </a:xfrm>
          <a:prstGeom prst="rect">
            <a:avLst/>
          </a:prstGeom>
        </p:spPr>
      </p:pic>
    </p:spTree>
    <p:extLst>
      <p:ext uri="{BB962C8B-B14F-4D97-AF65-F5344CB8AC3E}">
        <p14:creationId xmlns:p14="http://schemas.microsoft.com/office/powerpoint/2010/main" val="2384405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96" y="152400"/>
            <a:ext cx="9144000" cy="1077218"/>
          </a:xfrm>
          <a:prstGeom prst="rect">
            <a:avLst/>
          </a:prstGeom>
          <a:noFill/>
        </p:spPr>
        <p:txBody>
          <a:bodyPr>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Video Example: </a:t>
            </a:r>
            <a:r>
              <a:rPr lang="en-US" sz="3200" b="1" i="1" dirty="0">
                <a:effectLst>
                  <a:outerShdw blurRad="38100" dist="38100" dir="2700000" algn="tl">
                    <a:srgbClr val="000000">
                      <a:alpha val="43137"/>
                    </a:srgbClr>
                  </a:outerShdw>
                </a:effectLst>
                <a:latin typeface="Cambria" panose="02040503050406030204" pitchFamily="18" charset="0"/>
              </a:rPr>
              <a:t>Why Your Vote Matters</a:t>
            </a:r>
          </a:p>
          <a:p>
            <a:pPr algn="ctr">
              <a:defRPr/>
            </a:pPr>
            <a:endParaRPr lang="en-US" sz="3200" b="1" i="1" dirty="0">
              <a:effectLst>
                <a:outerShdw blurRad="38100" dist="38100" dir="2700000" algn="tl">
                  <a:srgbClr val="000000">
                    <a:alpha val="43137"/>
                  </a:srgbClr>
                </a:outerShdw>
              </a:effectLst>
              <a:latin typeface="Cambria" panose="02040503050406030204" pitchFamily="18" charset="0"/>
            </a:endParaRPr>
          </a:p>
        </p:txBody>
      </p:sp>
      <p:pic>
        <p:nvPicPr>
          <p:cNvPr id="2" name="6BiqdXF9wNw"/>
          <p:cNvPicPr>
            <a:picLocks noRot="1" noChangeAspect="1"/>
          </p:cNvPicPr>
          <p:nvPr>
            <a:videoFile r:link="rId1"/>
          </p:nvPr>
        </p:nvPicPr>
        <p:blipFill>
          <a:blip r:embed="rId4"/>
          <a:stretch>
            <a:fillRect/>
          </a:stretch>
        </p:blipFill>
        <p:spPr>
          <a:xfrm>
            <a:off x="33866" y="990600"/>
            <a:ext cx="9076267" cy="5105400"/>
          </a:xfrm>
          <a:prstGeom prst="rect">
            <a:avLst/>
          </a:prstGeom>
        </p:spPr>
      </p:pic>
      <p:sp>
        <p:nvSpPr>
          <p:cNvPr id="6" name="TextBox 5"/>
          <p:cNvSpPr txBox="1"/>
          <p:nvPr/>
        </p:nvSpPr>
        <p:spPr>
          <a:xfrm>
            <a:off x="55637" y="6117771"/>
            <a:ext cx="9144000" cy="1200329"/>
          </a:xfrm>
          <a:prstGeom prst="rect">
            <a:avLst/>
          </a:prstGeom>
          <a:noFill/>
        </p:spPr>
        <p:txBody>
          <a:bodyPr>
            <a:spAutoFit/>
          </a:bodyPr>
          <a:lstStyle/>
          <a:p>
            <a:pPr algn="ctr">
              <a:defRPr/>
            </a:pPr>
            <a:r>
              <a:rPr lang="en-US" sz="2000" b="1" i="1" dirty="0" smtClean="0">
                <a:effectLst>
                  <a:outerShdw blurRad="38100" dist="38100" dir="2700000" algn="tl">
                    <a:srgbClr val="000000">
                      <a:alpha val="43137"/>
                    </a:srgbClr>
                  </a:outerShdw>
                </a:effectLst>
                <a:latin typeface="Cambria" panose="02040503050406030204" pitchFamily="18" charset="0"/>
              </a:rPr>
              <a:t>Released September 1, 2015 </a:t>
            </a:r>
          </a:p>
          <a:p>
            <a:pPr algn="ctr">
              <a:defRPr/>
            </a:pPr>
            <a:r>
              <a:rPr lang="en-US" sz="2000" b="1" i="1" dirty="0" smtClean="0">
                <a:effectLst>
                  <a:outerShdw blurRad="38100" dist="38100" dir="2700000" algn="tl">
                    <a:srgbClr val="000000">
                      <a:alpha val="43137"/>
                    </a:srgbClr>
                  </a:outerShdw>
                </a:effectLst>
                <a:latin typeface="Cambria" panose="02040503050406030204" pitchFamily="18" charset="0"/>
              </a:rPr>
              <a:t>for the #GoVoteTN campaign and National Voter Registration Month</a:t>
            </a:r>
            <a:endParaRPr lang="en-US" sz="2000" b="1" i="1" dirty="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3710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96" y="152400"/>
            <a:ext cx="9144000" cy="1077218"/>
          </a:xfrm>
          <a:prstGeom prst="rect">
            <a:avLst/>
          </a:prstGeom>
          <a:noFill/>
        </p:spPr>
        <p:txBody>
          <a:bodyPr>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Video Example: #BinCheck</a:t>
            </a:r>
            <a:endParaRPr lang="en-US" sz="3200" b="1" i="1" dirty="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6" name="TextBox 5"/>
          <p:cNvSpPr txBox="1"/>
          <p:nvPr/>
        </p:nvSpPr>
        <p:spPr>
          <a:xfrm>
            <a:off x="55637" y="6117771"/>
            <a:ext cx="9144000" cy="1200329"/>
          </a:xfrm>
          <a:prstGeom prst="rect">
            <a:avLst/>
          </a:prstGeom>
          <a:noFill/>
        </p:spPr>
        <p:txBody>
          <a:bodyPr>
            <a:spAutoFit/>
          </a:bodyPr>
          <a:lstStyle/>
          <a:p>
            <a:pPr algn="ctr">
              <a:defRPr/>
            </a:pPr>
            <a:r>
              <a:rPr lang="en-US" sz="2000" b="1" i="1" dirty="0" smtClean="0">
                <a:effectLst>
                  <a:outerShdw blurRad="38100" dist="38100" dir="2700000" algn="tl">
                    <a:srgbClr val="000000">
                      <a:alpha val="43137"/>
                    </a:srgbClr>
                  </a:outerShdw>
                </a:effectLst>
                <a:latin typeface="Cambria" panose="02040503050406030204" pitchFamily="18" charset="0"/>
              </a:rPr>
              <a:t>Released July 1, 2015 for the #BinCheck campaign as part of updates to the </a:t>
            </a:r>
            <a:r>
              <a:rPr lang="en-US" sz="2000" b="1" i="1" dirty="0">
                <a:effectLst>
                  <a:outerShdw blurRad="38100" dist="38100" dir="2700000" algn="tl">
                    <a:srgbClr val="000000">
                      <a:alpha val="43137"/>
                    </a:srgbClr>
                  </a:outerShdw>
                </a:effectLst>
                <a:latin typeface="Cambria" panose="02040503050406030204" pitchFamily="18" charset="0"/>
              </a:rPr>
              <a:t>Charitable Solicitations Act</a:t>
            </a:r>
          </a:p>
          <a:p>
            <a:pPr algn="ctr">
              <a:defRPr/>
            </a:pPr>
            <a:endParaRPr lang="en-US" sz="3200" b="1" i="1" dirty="0">
              <a:effectLst>
                <a:outerShdw blurRad="38100" dist="38100" dir="2700000" algn="tl">
                  <a:srgbClr val="000000">
                    <a:alpha val="43137"/>
                  </a:srgbClr>
                </a:outerShdw>
              </a:effectLst>
              <a:latin typeface="Cambria" pitchFamily="18" charset="0"/>
            </a:endParaRPr>
          </a:p>
        </p:txBody>
      </p:sp>
      <p:pic>
        <p:nvPicPr>
          <p:cNvPr id="3" name="HvX-1wneMvo"/>
          <p:cNvPicPr>
            <a:picLocks noRot="1" noChangeAspect="1"/>
          </p:cNvPicPr>
          <p:nvPr>
            <a:videoFile r:link="rId1"/>
          </p:nvPr>
        </p:nvPicPr>
        <p:blipFill>
          <a:blip r:embed="rId4"/>
          <a:stretch>
            <a:fillRect/>
          </a:stretch>
        </p:blipFill>
        <p:spPr>
          <a:xfrm>
            <a:off x="46856" y="826456"/>
            <a:ext cx="9097144" cy="5117144"/>
          </a:xfrm>
          <a:prstGeom prst="rect">
            <a:avLst/>
          </a:prstGeom>
        </p:spPr>
      </p:pic>
    </p:spTree>
    <p:extLst>
      <p:ext uri="{BB962C8B-B14F-4D97-AF65-F5344CB8AC3E}">
        <p14:creationId xmlns:p14="http://schemas.microsoft.com/office/powerpoint/2010/main" val="2225306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96" y="152400"/>
            <a:ext cx="9144000" cy="1077218"/>
          </a:xfrm>
          <a:prstGeom prst="rect">
            <a:avLst/>
          </a:prstGeom>
          <a:noFill/>
        </p:spPr>
        <p:txBody>
          <a:bodyPr>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Video Example: Fake Cancer Charities</a:t>
            </a:r>
            <a:endParaRPr lang="en-US" sz="3200" b="1" i="1" dirty="0">
              <a:effectLst>
                <a:outerShdw blurRad="38100" dist="38100" dir="2700000" algn="tl">
                  <a:srgbClr val="000000">
                    <a:alpha val="43137"/>
                  </a:srgbClr>
                </a:outerShdw>
              </a:effectLst>
              <a:latin typeface="Cambria" panose="02040503050406030204" pitchFamily="18" charset="0"/>
            </a:endParaRPr>
          </a:p>
          <a:p>
            <a:pPr algn="ctr">
              <a:defRPr/>
            </a:pP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3" name="Rectangle 2"/>
          <p:cNvSpPr/>
          <p:nvPr/>
        </p:nvSpPr>
        <p:spPr>
          <a:xfrm>
            <a:off x="2420861" y="703621"/>
            <a:ext cx="4572000" cy="677108"/>
          </a:xfrm>
          <a:prstGeom prst="rect">
            <a:avLst/>
          </a:prstGeom>
        </p:spPr>
        <p:txBody>
          <a:bodyPr>
            <a:spAutoFit/>
          </a:bodyPr>
          <a:lstStyle/>
          <a:p>
            <a:r>
              <a:rPr lang="en-US" sz="2000" b="1" i="1" dirty="0" smtClean="0">
                <a:effectLst>
                  <a:outerShdw blurRad="38100" dist="38100" dir="2700000" algn="tl">
                    <a:srgbClr val="000000">
                      <a:alpha val="43137"/>
                    </a:srgbClr>
                  </a:outerShdw>
                </a:effectLst>
                <a:latin typeface="Cambria" panose="02040503050406030204" pitchFamily="18" charset="0"/>
                <a:hlinkClick r:id="rId3"/>
              </a:rPr>
              <a:t>Original release – May 19, 2015</a:t>
            </a:r>
            <a:endParaRPr lang="en-US" sz="2000" b="1" i="1" dirty="0" smtClean="0">
              <a:effectLst>
                <a:outerShdw blurRad="38100" dist="38100" dir="2700000" algn="tl">
                  <a:srgbClr val="000000">
                    <a:alpha val="43137"/>
                  </a:srgbClr>
                </a:outerShdw>
              </a:effectLst>
              <a:latin typeface="Cambria" panose="02040503050406030204" pitchFamily="18" charset="0"/>
            </a:endParaRPr>
          </a:p>
          <a:p>
            <a:endParaRPr lang="en-US" dirty="0"/>
          </a:p>
        </p:txBody>
      </p:sp>
      <p:sp>
        <p:nvSpPr>
          <p:cNvPr id="4" name="Rectangle 3"/>
          <p:cNvSpPr/>
          <p:nvPr/>
        </p:nvSpPr>
        <p:spPr>
          <a:xfrm>
            <a:off x="2235804" y="1042175"/>
            <a:ext cx="4572000" cy="400110"/>
          </a:xfrm>
          <a:prstGeom prst="rect">
            <a:avLst/>
          </a:prstGeom>
        </p:spPr>
        <p:txBody>
          <a:bodyPr>
            <a:spAutoFit/>
          </a:bodyPr>
          <a:lstStyle/>
          <a:p>
            <a:r>
              <a:rPr lang="en-US" sz="2000" b="1" i="1" dirty="0" smtClean="0">
                <a:effectLst>
                  <a:outerShdw blurRad="38100" dist="38100" dir="2700000" algn="tl">
                    <a:srgbClr val="000000">
                      <a:alpha val="43137"/>
                    </a:srgbClr>
                  </a:outerShdw>
                </a:effectLst>
                <a:latin typeface="Cambria" panose="02040503050406030204" pitchFamily="18" charset="0"/>
                <a:hlinkClick r:id="rId4"/>
              </a:rPr>
              <a:t>Follow up </a:t>
            </a:r>
            <a:r>
              <a:rPr lang="en-US" sz="2000" b="1" i="1" dirty="0" smtClean="0">
                <a:solidFill>
                  <a:srgbClr val="FF0000"/>
                </a:solidFill>
                <a:effectLst>
                  <a:outerShdw blurRad="38100" dist="38100" dir="2700000" algn="tl">
                    <a:srgbClr val="000000">
                      <a:alpha val="43137"/>
                    </a:srgbClr>
                  </a:outerShdw>
                </a:effectLst>
                <a:latin typeface="Cambria" panose="02040503050406030204" pitchFamily="18" charset="0"/>
                <a:hlinkClick r:id="rId4"/>
              </a:rPr>
              <a:t>release</a:t>
            </a:r>
            <a:r>
              <a:rPr lang="en-US" sz="2000" b="1" i="1" dirty="0" smtClean="0">
                <a:effectLst>
                  <a:outerShdw blurRad="38100" dist="38100" dir="2700000" algn="tl">
                    <a:srgbClr val="000000">
                      <a:alpha val="43137"/>
                    </a:srgbClr>
                  </a:outerShdw>
                </a:effectLst>
                <a:latin typeface="Cambria" panose="02040503050406030204" pitchFamily="18" charset="0"/>
                <a:hlinkClick r:id="rId4"/>
              </a:rPr>
              <a:t> – March 30, 2016</a:t>
            </a:r>
            <a:endParaRPr lang="en-US" sz="2000" b="1" i="1" dirty="0" smtClean="0">
              <a:effectLst>
                <a:outerShdw blurRad="38100" dist="38100" dir="2700000" algn="tl">
                  <a:srgbClr val="000000">
                    <a:alpha val="43137"/>
                  </a:srgbClr>
                </a:outerShdw>
              </a:effectLst>
              <a:latin typeface="Cambria" panose="02040503050406030204" pitchFamily="18" charset="0"/>
            </a:endParaRPr>
          </a:p>
        </p:txBody>
      </p:sp>
      <p:pic>
        <p:nvPicPr>
          <p:cNvPr id="1026" name="Picture 2" descr="C:\Users\IE08AHG\Desktop\ws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93393">
            <a:off x="445146" y="1890211"/>
            <a:ext cx="3880758" cy="4571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E08AHG\Desktop\jp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3186">
            <a:off x="4632060" y="1600391"/>
            <a:ext cx="4236020" cy="49343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E08AHG\Desktop\ny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118" y="1945790"/>
            <a:ext cx="4343400" cy="446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0733" y="533400"/>
            <a:ext cx="2702536" cy="584775"/>
          </a:xfrm>
          <a:prstGeom prst="rect">
            <a:avLst/>
          </a:prstGeom>
        </p:spPr>
        <p:txBody>
          <a:bodyPr wrap="none">
            <a:spAutoFit/>
          </a:bodyPr>
          <a:lstStyle/>
          <a:p>
            <a:pPr algn="ctr">
              <a:defRPr/>
            </a:pPr>
            <a:r>
              <a:rPr lang="en-US" sz="3200" b="1" i="1" dirty="0">
                <a:effectLst>
                  <a:outerShdw blurRad="38100" dist="38100" dir="2700000" algn="tl">
                    <a:srgbClr val="000000">
                      <a:alpha val="43137"/>
                    </a:srgbClr>
                  </a:outerShdw>
                </a:effectLst>
                <a:latin typeface="Cambria" panose="02040503050406030204" pitchFamily="18" charset="0"/>
              </a:rPr>
              <a:t>Video </a:t>
            </a:r>
            <a:r>
              <a:rPr lang="en-US" sz="3200" b="1" i="1" dirty="0" smtClean="0">
                <a:effectLst>
                  <a:outerShdw blurRad="38100" dist="38100" dir="2700000" algn="tl">
                    <a:srgbClr val="000000">
                      <a:alpha val="43137"/>
                    </a:srgbClr>
                  </a:outerShdw>
                </a:effectLst>
                <a:latin typeface="Cambria" panose="02040503050406030204" pitchFamily="18" charset="0"/>
              </a:rPr>
              <a:t>Process</a:t>
            </a: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4" name="Rectangle 3"/>
          <p:cNvSpPr/>
          <p:nvPr/>
        </p:nvSpPr>
        <p:spPr>
          <a:xfrm>
            <a:off x="2940376" y="2057400"/>
            <a:ext cx="2284984" cy="461665"/>
          </a:xfrm>
          <a:prstGeom prst="rect">
            <a:avLst/>
          </a:prstGeom>
        </p:spPr>
        <p:txBody>
          <a:bodyPr wrap="none">
            <a:spAutoFit/>
          </a:bodyPr>
          <a:lstStyle/>
          <a:p>
            <a:pPr>
              <a:defRPr/>
            </a:pPr>
            <a:r>
              <a:rPr lang="en-US" sz="2400" b="1" i="1" dirty="0" smtClean="0">
                <a:effectLst>
                  <a:outerShdw blurRad="38100" dist="38100" dir="2700000" algn="tl">
                    <a:srgbClr val="000000">
                      <a:alpha val="43137"/>
                    </a:srgbClr>
                  </a:outerShdw>
                </a:effectLst>
                <a:latin typeface="Cambria" panose="02040503050406030204" pitchFamily="18" charset="0"/>
              </a:rPr>
              <a:t>Preproduction-</a:t>
            </a:r>
            <a:endParaRPr lang="en-US" sz="2400" b="1" i="1" dirty="0">
              <a:effectLst>
                <a:outerShdw blurRad="38100" dist="38100" dir="2700000" algn="tl">
                  <a:srgbClr val="000000">
                    <a:alpha val="43137"/>
                  </a:srgbClr>
                </a:outerShdw>
              </a:effectLst>
              <a:latin typeface="Cambria" panose="02040503050406030204" pitchFamily="18" charset="0"/>
            </a:endParaRPr>
          </a:p>
        </p:txBody>
      </p:sp>
      <p:sp>
        <p:nvSpPr>
          <p:cNvPr id="6" name="Rectangle 5"/>
          <p:cNvSpPr/>
          <p:nvPr/>
        </p:nvSpPr>
        <p:spPr>
          <a:xfrm>
            <a:off x="2266152" y="3112237"/>
            <a:ext cx="1816716" cy="461665"/>
          </a:xfrm>
          <a:prstGeom prst="rect">
            <a:avLst/>
          </a:prstGeom>
        </p:spPr>
        <p:txBody>
          <a:bodyPr wrap="none">
            <a:spAutoFit/>
          </a:bodyPr>
          <a:lstStyle/>
          <a:p>
            <a:r>
              <a:rPr lang="en-US" sz="2400" b="1" i="1" dirty="0" smtClean="0">
                <a:effectLst>
                  <a:outerShdw blurRad="38100" dist="38100" dir="2700000" algn="tl">
                    <a:srgbClr val="000000">
                      <a:alpha val="43137"/>
                    </a:srgbClr>
                  </a:outerShdw>
                </a:effectLst>
                <a:latin typeface="Cambria" panose="02040503050406030204" pitchFamily="18" charset="0"/>
              </a:rPr>
              <a:t>Production-</a:t>
            </a:r>
            <a:endParaRPr lang="en-US" sz="2400" dirty="0"/>
          </a:p>
        </p:txBody>
      </p:sp>
      <p:sp>
        <p:nvSpPr>
          <p:cNvPr id="7" name="Rectangle 6"/>
          <p:cNvSpPr/>
          <p:nvPr/>
        </p:nvSpPr>
        <p:spPr>
          <a:xfrm>
            <a:off x="1827362" y="4134448"/>
            <a:ext cx="2403735" cy="461665"/>
          </a:xfrm>
          <a:prstGeom prst="rect">
            <a:avLst/>
          </a:prstGeom>
        </p:spPr>
        <p:txBody>
          <a:bodyPr wrap="none">
            <a:spAutoFit/>
          </a:bodyPr>
          <a:lstStyle/>
          <a:p>
            <a:r>
              <a:rPr lang="en-US" sz="2400" b="1" i="1" dirty="0" smtClean="0">
                <a:effectLst>
                  <a:outerShdw blurRad="38100" dist="38100" dir="2700000" algn="tl">
                    <a:srgbClr val="000000">
                      <a:alpha val="43137"/>
                    </a:srgbClr>
                  </a:outerShdw>
                </a:effectLst>
                <a:latin typeface="Cambria" panose="02040503050406030204" pitchFamily="18" charset="0"/>
              </a:rPr>
              <a:t>Postproduction-</a:t>
            </a:r>
            <a:endParaRPr lang="en-US" sz="2400" dirty="0"/>
          </a:p>
        </p:txBody>
      </p:sp>
      <p:sp>
        <p:nvSpPr>
          <p:cNvPr id="8" name="Rectangle 7"/>
          <p:cNvSpPr/>
          <p:nvPr/>
        </p:nvSpPr>
        <p:spPr>
          <a:xfrm>
            <a:off x="5182221" y="2057400"/>
            <a:ext cx="914033" cy="461665"/>
          </a:xfrm>
          <a:prstGeom prst="rect">
            <a:avLst/>
          </a:prstGeom>
        </p:spPr>
        <p:txBody>
          <a:bodyPr wrap="none" anchor="ctr">
            <a:spAutoFit/>
          </a:bodyPr>
          <a:lstStyle/>
          <a:p>
            <a:pPr>
              <a:defRPr/>
            </a:pPr>
            <a:r>
              <a:rPr lang="en-US" sz="2400" b="1" i="1" dirty="0" smtClean="0">
                <a:effectLst>
                  <a:outerShdw blurRad="38100" dist="38100" dir="2700000" algn="tl">
                    <a:srgbClr val="000000">
                      <a:alpha val="43137"/>
                    </a:srgbClr>
                  </a:outerShdw>
                </a:effectLst>
                <a:latin typeface="Cambria" panose="02040503050406030204" pitchFamily="18" charset="0"/>
              </a:rPr>
              <a:t>Plan!</a:t>
            </a:r>
          </a:p>
        </p:txBody>
      </p:sp>
      <p:sp>
        <p:nvSpPr>
          <p:cNvPr id="9" name="TextBox 8"/>
          <p:cNvSpPr txBox="1"/>
          <p:nvPr/>
        </p:nvSpPr>
        <p:spPr>
          <a:xfrm>
            <a:off x="4082868" y="3112236"/>
            <a:ext cx="2933239" cy="461665"/>
          </a:xfrm>
          <a:prstGeom prst="rect">
            <a:avLst/>
          </a:prstGeom>
          <a:noFill/>
        </p:spPr>
        <p:txBody>
          <a:bodyPr wrap="none" rtlCol="0">
            <a:spAutoFit/>
          </a:bodyPr>
          <a:lstStyle/>
          <a:p>
            <a:r>
              <a:rPr lang="en-US" sz="2400" b="1" i="1" dirty="0" smtClean="0">
                <a:effectLst>
                  <a:outerShdw blurRad="38100" dist="38100" dir="2700000" algn="tl">
                    <a:srgbClr val="000000">
                      <a:alpha val="43137"/>
                    </a:srgbClr>
                  </a:outerShdw>
                </a:effectLst>
                <a:latin typeface="Cambria" panose="02040503050406030204" pitchFamily="18" charset="0"/>
              </a:rPr>
              <a:t>Gather Your </a:t>
            </a:r>
            <a:r>
              <a:rPr lang="en-US" sz="2400" b="1" i="1" dirty="0">
                <a:effectLst>
                  <a:outerShdw blurRad="38100" dist="38100" dir="2700000" algn="tl">
                    <a:srgbClr val="000000">
                      <a:alpha val="43137"/>
                    </a:srgbClr>
                  </a:outerShdw>
                </a:effectLst>
                <a:latin typeface="Cambria" panose="02040503050406030204" pitchFamily="18" charset="0"/>
              </a:rPr>
              <a:t>P</a:t>
            </a:r>
            <a:r>
              <a:rPr lang="en-US" sz="2400" b="1" i="1" dirty="0" smtClean="0">
                <a:effectLst>
                  <a:outerShdw blurRad="38100" dist="38100" dir="2700000" algn="tl">
                    <a:srgbClr val="000000">
                      <a:alpha val="43137"/>
                    </a:srgbClr>
                  </a:outerShdw>
                </a:effectLst>
                <a:latin typeface="Cambria" panose="02040503050406030204" pitchFamily="18" charset="0"/>
              </a:rPr>
              <a:t>ieces</a:t>
            </a:r>
            <a:r>
              <a:rPr lang="en-US" sz="2400" b="1" i="1" dirty="0">
                <a:effectLst>
                  <a:outerShdw blurRad="38100" dist="38100" dir="2700000" algn="tl">
                    <a:srgbClr val="000000">
                      <a:alpha val="43137"/>
                    </a:srgbClr>
                  </a:outerShdw>
                </a:effectLst>
                <a:latin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rPr>
              <a:t> </a:t>
            </a:r>
          </a:p>
        </p:txBody>
      </p:sp>
      <p:sp>
        <p:nvSpPr>
          <p:cNvPr id="10" name="TextBox 9"/>
          <p:cNvSpPr txBox="1"/>
          <p:nvPr/>
        </p:nvSpPr>
        <p:spPr>
          <a:xfrm>
            <a:off x="4112346" y="4134448"/>
            <a:ext cx="3503716" cy="830997"/>
          </a:xfrm>
          <a:prstGeom prst="rect">
            <a:avLst/>
          </a:prstGeom>
          <a:noFill/>
        </p:spPr>
        <p:txBody>
          <a:bodyPr wrap="none" rtlCol="0">
            <a:spAutoFit/>
          </a:bodyPr>
          <a:lstStyle/>
          <a:p>
            <a:r>
              <a:rPr lang="en-US" sz="2400" b="1" i="1" dirty="0" smtClean="0">
                <a:effectLst>
                  <a:outerShdw blurRad="38100" dist="38100" dir="2700000" algn="tl">
                    <a:srgbClr val="000000">
                      <a:alpha val="43137"/>
                    </a:srgbClr>
                  </a:outerShdw>
                </a:effectLst>
                <a:latin typeface="Cambria" panose="02040503050406030204" pitchFamily="18" charset="0"/>
              </a:rPr>
              <a:t>Put the Pieces </a:t>
            </a:r>
            <a:r>
              <a:rPr lang="en-US" sz="2400" b="1" i="1" dirty="0">
                <a:effectLst>
                  <a:outerShdw blurRad="38100" dist="38100" dir="2700000" algn="tl">
                    <a:srgbClr val="000000">
                      <a:alpha val="43137"/>
                    </a:srgbClr>
                  </a:outerShdw>
                </a:effectLst>
                <a:latin typeface="Cambria" panose="02040503050406030204" pitchFamily="18" charset="0"/>
              </a:rPr>
              <a:t>T</a:t>
            </a:r>
            <a:r>
              <a:rPr lang="en-US" sz="2400" b="1" i="1" dirty="0" smtClean="0">
                <a:effectLst>
                  <a:outerShdw blurRad="38100" dist="38100" dir="2700000" algn="tl">
                    <a:srgbClr val="000000">
                      <a:alpha val="43137"/>
                    </a:srgbClr>
                  </a:outerShdw>
                </a:effectLst>
                <a:latin typeface="Cambria" panose="02040503050406030204" pitchFamily="18" charset="0"/>
              </a:rPr>
              <a:t>ogether!</a:t>
            </a:r>
          </a:p>
          <a:p>
            <a:endParaRPr lang="en-US" sz="2400" b="1" i="1" dirty="0">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6696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6004" y="533400"/>
            <a:ext cx="2851999" cy="584775"/>
          </a:xfrm>
          <a:prstGeom prst="rect">
            <a:avLst/>
          </a:prstGeom>
        </p:spPr>
        <p:txBody>
          <a:bodyPr wrap="none">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Preproduction</a:t>
            </a: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8" name="Rectangle 7"/>
          <p:cNvSpPr/>
          <p:nvPr/>
        </p:nvSpPr>
        <p:spPr>
          <a:xfrm>
            <a:off x="838200" y="1524000"/>
            <a:ext cx="3790461" cy="4093428"/>
          </a:xfrm>
          <a:prstGeom prst="rect">
            <a:avLst/>
          </a:prstGeom>
        </p:spPr>
        <p:txBody>
          <a:bodyPr wrap="none" anchor="ctr">
            <a:spAutoFit/>
          </a:bodyPr>
          <a:lstStyle/>
          <a:p>
            <a:pPr marL="342900" indent="-342900">
              <a:buFont typeface="Arial" panose="020B0604020202020204" pitchFamily="34" charset="0"/>
              <a:buChar char="•"/>
              <a:defRPr/>
            </a:pPr>
            <a:r>
              <a:rPr lang="en-US" sz="2000" b="1" i="1" dirty="0" smtClean="0">
                <a:effectLst>
                  <a:outerShdw blurRad="38100" dist="38100" dir="2700000" algn="tl">
                    <a:srgbClr val="000000">
                      <a:alpha val="43137"/>
                    </a:srgbClr>
                  </a:outerShdw>
                </a:effectLst>
                <a:latin typeface="Cambria" panose="02040503050406030204" pitchFamily="18" charset="0"/>
              </a:rPr>
              <a:t>Starts with an Idea</a:t>
            </a:r>
          </a:p>
          <a:p>
            <a:pPr marL="342900" indent="-342900">
              <a:buFont typeface="Arial" panose="020B0604020202020204" pitchFamily="34" charset="0"/>
              <a:buChar char="•"/>
              <a:defRPr/>
            </a:pPr>
            <a:endParaRPr lang="en-US" sz="2000" b="1" i="1" dirty="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defRPr/>
            </a:pPr>
            <a:r>
              <a:rPr lang="en-US" sz="2000" b="1" i="1" dirty="0">
                <a:effectLst>
                  <a:outerShdw blurRad="38100" dist="38100" dir="2700000" algn="tl">
                    <a:srgbClr val="000000">
                      <a:alpha val="43137"/>
                    </a:srgbClr>
                  </a:outerShdw>
                </a:effectLst>
                <a:latin typeface="Cambria" panose="02040503050406030204" pitchFamily="18" charset="0"/>
              </a:rPr>
              <a:t>What is the Goal? </a:t>
            </a:r>
          </a:p>
          <a:p>
            <a:pPr marL="342900" indent="-342900">
              <a:buFont typeface="Arial" panose="020B0604020202020204" pitchFamily="34" charset="0"/>
              <a:buChar char="•"/>
              <a:defRPr/>
            </a:pPr>
            <a:endParaRPr lang="en-US" sz="2000" b="1" i="1" dirty="0" smtClean="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defRPr/>
            </a:pPr>
            <a:r>
              <a:rPr lang="en-US" sz="2000" b="1" i="1" dirty="0">
                <a:effectLst>
                  <a:outerShdw blurRad="38100" dist="38100" dir="2700000" algn="tl">
                    <a:srgbClr val="000000">
                      <a:alpha val="43137"/>
                    </a:srgbClr>
                  </a:outerShdw>
                </a:effectLst>
                <a:latin typeface="Cambria" panose="02040503050406030204" pitchFamily="18" charset="0"/>
              </a:rPr>
              <a:t>Who is the Audience?</a:t>
            </a:r>
          </a:p>
          <a:p>
            <a:pPr>
              <a:defRPr/>
            </a:pPr>
            <a:endParaRPr lang="en-US" sz="2000" b="1" i="1" dirty="0" smtClean="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defRPr/>
            </a:pPr>
            <a:r>
              <a:rPr lang="en-US" sz="2000" b="1" i="1" dirty="0" smtClean="0">
                <a:effectLst>
                  <a:outerShdw blurRad="38100" dist="38100" dir="2700000" algn="tl">
                    <a:srgbClr val="000000">
                      <a:alpha val="43137"/>
                    </a:srgbClr>
                  </a:outerShdw>
                </a:effectLst>
                <a:latin typeface="Cambria" panose="02040503050406030204" pitchFamily="18" charset="0"/>
              </a:rPr>
              <a:t>What Elements Do </a:t>
            </a:r>
            <a:r>
              <a:rPr lang="en-US" sz="2000" b="1" i="1" dirty="0">
                <a:effectLst>
                  <a:outerShdw blurRad="38100" dist="38100" dir="2700000" algn="tl">
                    <a:srgbClr val="000000">
                      <a:alpha val="43137"/>
                    </a:srgbClr>
                  </a:outerShdw>
                </a:effectLst>
                <a:latin typeface="Cambria" panose="02040503050406030204" pitchFamily="18" charset="0"/>
              </a:rPr>
              <a:t>W</a:t>
            </a:r>
            <a:r>
              <a:rPr lang="en-US" sz="2000" b="1" i="1" dirty="0" smtClean="0">
                <a:effectLst>
                  <a:outerShdw blurRad="38100" dist="38100" dir="2700000" algn="tl">
                    <a:srgbClr val="000000">
                      <a:alpha val="43137"/>
                    </a:srgbClr>
                  </a:outerShdw>
                </a:effectLst>
                <a:latin typeface="Cambria" panose="02040503050406030204" pitchFamily="18" charset="0"/>
              </a:rPr>
              <a:t>e Need?</a:t>
            </a:r>
          </a:p>
          <a:p>
            <a:pPr marL="342900" indent="-342900">
              <a:buFont typeface="Arial" panose="020B0604020202020204" pitchFamily="34" charset="0"/>
              <a:buChar char="•"/>
              <a:defRPr/>
            </a:pPr>
            <a:endParaRPr lang="en-US" sz="2000" b="1" i="1" dirty="0" smtClean="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defRPr/>
            </a:pPr>
            <a:r>
              <a:rPr lang="en-US" sz="2000" b="1" i="1" dirty="0" smtClean="0">
                <a:effectLst>
                  <a:outerShdw blurRad="38100" dist="38100" dir="2700000" algn="tl">
                    <a:srgbClr val="000000">
                      <a:alpha val="43137"/>
                    </a:srgbClr>
                  </a:outerShdw>
                </a:effectLst>
                <a:latin typeface="Cambria" panose="02040503050406030204" pitchFamily="18" charset="0"/>
              </a:rPr>
              <a:t>Anything To Avoid?</a:t>
            </a:r>
          </a:p>
          <a:p>
            <a:pPr marL="342900" indent="-342900">
              <a:buFont typeface="Arial" panose="020B0604020202020204" pitchFamily="34" charset="0"/>
              <a:buChar char="•"/>
              <a:defRPr/>
            </a:pPr>
            <a:endParaRPr lang="en-US" sz="2000" b="1" i="1" dirty="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defRPr/>
            </a:pPr>
            <a:r>
              <a:rPr lang="en-US" sz="2000" b="1" i="1" dirty="0" smtClean="0">
                <a:effectLst>
                  <a:outerShdw blurRad="38100" dist="38100" dir="2700000" algn="tl">
                    <a:srgbClr val="000000">
                      <a:alpha val="43137"/>
                    </a:srgbClr>
                  </a:outerShdw>
                </a:effectLst>
                <a:latin typeface="Cambria" panose="02040503050406030204" pitchFamily="18" charset="0"/>
              </a:rPr>
              <a:t>Script Writing</a:t>
            </a:r>
          </a:p>
          <a:p>
            <a:pPr>
              <a:defRPr/>
            </a:pPr>
            <a:r>
              <a:rPr lang="en-US" sz="2000" b="1" i="1" dirty="0" smtClean="0">
                <a:effectLst>
                  <a:outerShdw blurRad="38100" dist="38100" dir="2700000" algn="tl">
                    <a:srgbClr val="000000">
                      <a:alpha val="43137"/>
                    </a:srgbClr>
                  </a:outerShdw>
                </a:effectLst>
                <a:latin typeface="Cambria" panose="02040503050406030204" pitchFamily="18" charset="0"/>
              </a:rPr>
              <a:t> </a:t>
            </a:r>
          </a:p>
          <a:p>
            <a:pPr marL="342900" indent="-342900">
              <a:buFont typeface="Arial" panose="020B0604020202020204" pitchFamily="34" charset="0"/>
              <a:buChar char="•"/>
              <a:defRPr/>
            </a:pPr>
            <a:r>
              <a:rPr lang="en-US" sz="2000" b="1" i="1" dirty="0" smtClean="0">
                <a:effectLst>
                  <a:outerShdw blurRad="38100" dist="38100" dir="2700000" algn="tl">
                    <a:srgbClr val="000000">
                      <a:alpha val="43137"/>
                    </a:srgbClr>
                  </a:outerShdw>
                </a:effectLst>
                <a:latin typeface="Cambria" panose="02040503050406030204" pitchFamily="18" charset="0"/>
              </a:rPr>
              <a:t>Completion Date?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799" y="2362200"/>
            <a:ext cx="2905125" cy="2563109"/>
          </a:xfrm>
          <a:prstGeom prst="rect">
            <a:avLst/>
          </a:prstGeom>
        </p:spPr>
      </p:pic>
    </p:spTree>
    <p:extLst>
      <p:ext uri="{BB962C8B-B14F-4D97-AF65-F5344CB8AC3E}">
        <p14:creationId xmlns:p14="http://schemas.microsoft.com/office/powerpoint/2010/main" val="25752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7370" y="533400"/>
            <a:ext cx="2229264" cy="584775"/>
          </a:xfrm>
          <a:prstGeom prst="rect">
            <a:avLst/>
          </a:prstGeom>
        </p:spPr>
        <p:txBody>
          <a:bodyPr wrap="none">
            <a:spAutoFit/>
          </a:bodyPr>
          <a:lstStyle/>
          <a:p>
            <a:pPr algn="ctr">
              <a:defRPr/>
            </a:pPr>
            <a:r>
              <a:rPr lang="en-US" sz="3200" b="1" i="1" dirty="0" smtClean="0">
                <a:effectLst>
                  <a:outerShdw blurRad="38100" dist="38100" dir="2700000" algn="tl">
                    <a:srgbClr val="000000">
                      <a:alpha val="43137"/>
                    </a:srgbClr>
                  </a:outerShdw>
                </a:effectLst>
                <a:latin typeface="Cambria" panose="02040503050406030204" pitchFamily="18" charset="0"/>
              </a:rPr>
              <a:t>Production</a:t>
            </a:r>
            <a:endParaRPr lang="en-US" sz="3200" b="1" i="1" dirty="0">
              <a:effectLst>
                <a:outerShdw blurRad="38100" dist="38100" dir="2700000" algn="tl">
                  <a:srgbClr val="000000">
                    <a:alpha val="43137"/>
                  </a:srgbClr>
                </a:outerShdw>
              </a:effectLst>
              <a:latin typeface="Cambria" panose="02040503050406030204" pitchFamily="18" charset="0"/>
            </a:endParaRPr>
          </a:p>
        </p:txBody>
      </p:sp>
      <p:sp>
        <p:nvSpPr>
          <p:cNvPr id="9" name="TextBox 8"/>
          <p:cNvSpPr txBox="1"/>
          <p:nvPr/>
        </p:nvSpPr>
        <p:spPr>
          <a:xfrm>
            <a:off x="838200" y="1523999"/>
            <a:ext cx="4032579" cy="4401205"/>
          </a:xfrm>
          <a:prstGeom prst="rect">
            <a:avLst/>
          </a:prstGeom>
          <a:noFill/>
        </p:spPr>
        <p:txBody>
          <a:bodyPr wrap="none" rtlCol="0">
            <a:spAutoFit/>
          </a:bodyPr>
          <a:lstStyle/>
          <a:p>
            <a:pPr marL="342900" indent="-342900">
              <a:buFont typeface="Arial" panose="020B0604020202020204" pitchFamily="34" charset="0"/>
              <a:buChar char="•"/>
            </a:pPr>
            <a:r>
              <a:rPr lang="en-US" sz="2000" b="1" i="1" dirty="0" smtClean="0">
                <a:effectLst>
                  <a:outerShdw blurRad="38100" dist="38100" dir="2700000" algn="tl">
                    <a:srgbClr val="000000">
                      <a:alpha val="43137"/>
                    </a:srgbClr>
                  </a:outerShdw>
                </a:effectLst>
                <a:latin typeface="Cambria" panose="02040503050406030204" pitchFamily="18" charset="0"/>
              </a:rPr>
              <a:t>Conduct </a:t>
            </a:r>
            <a:r>
              <a:rPr lang="en-US" sz="2000" b="1" i="1" dirty="0">
                <a:effectLst>
                  <a:outerShdw blurRad="38100" dist="38100" dir="2700000" algn="tl">
                    <a:srgbClr val="000000">
                      <a:alpha val="43137"/>
                    </a:srgbClr>
                  </a:outerShdw>
                </a:effectLst>
                <a:latin typeface="Cambria" panose="02040503050406030204" pitchFamily="18" charset="0"/>
              </a:rPr>
              <a:t>Interviews </a:t>
            </a:r>
          </a:p>
          <a:p>
            <a:endParaRPr lang="en-US" sz="2000" b="1" i="1" dirty="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r>
              <a:rPr lang="en-US" sz="2000" b="1" i="1" dirty="0" smtClean="0">
                <a:effectLst>
                  <a:outerShdw blurRad="38100" dist="38100" dir="2700000" algn="tl">
                    <a:srgbClr val="000000">
                      <a:alpha val="43137"/>
                    </a:srgbClr>
                  </a:outerShdw>
                </a:effectLst>
                <a:latin typeface="Cambria" panose="02040503050406030204" pitchFamily="18" charset="0"/>
              </a:rPr>
              <a:t> Record Voiceover</a:t>
            </a:r>
          </a:p>
          <a:p>
            <a:endParaRPr lang="en-US" sz="2000" b="1" i="1" dirty="0" smtClean="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r>
              <a:rPr lang="en-US" sz="2000" b="1" i="1" dirty="0" smtClean="0">
                <a:effectLst>
                  <a:outerShdw blurRad="38100" dist="38100" dir="2700000" algn="tl">
                    <a:srgbClr val="000000">
                      <a:alpha val="43137"/>
                    </a:srgbClr>
                  </a:outerShdw>
                </a:effectLst>
                <a:latin typeface="Cambria" panose="02040503050406030204" pitchFamily="18" charset="0"/>
              </a:rPr>
              <a:t>Bad Audio = Bad Video</a:t>
            </a:r>
          </a:p>
          <a:p>
            <a:pPr marL="342900" indent="-342900">
              <a:buFont typeface="Arial" panose="020B0604020202020204" pitchFamily="34" charset="0"/>
              <a:buChar char="•"/>
            </a:pPr>
            <a:endParaRPr lang="en-US" sz="2000" b="1" i="1" dirty="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r>
              <a:rPr lang="en-US" sz="2000" b="1" i="1" dirty="0">
                <a:effectLst>
                  <a:outerShdw blurRad="38100" dist="38100" dir="2700000" algn="tl">
                    <a:srgbClr val="000000">
                      <a:alpha val="43137"/>
                    </a:srgbClr>
                  </a:outerShdw>
                </a:effectLst>
                <a:latin typeface="Cambria" panose="02040503050406030204" pitchFamily="18" charset="0"/>
              </a:rPr>
              <a:t>Collect B-roll, Photos, Graphics</a:t>
            </a:r>
          </a:p>
          <a:p>
            <a:pPr marL="342900" indent="-342900">
              <a:buFont typeface="Arial" panose="020B0604020202020204" pitchFamily="34" charset="0"/>
              <a:buChar char="•"/>
            </a:pPr>
            <a:endParaRPr lang="en-US" sz="2000" b="1" i="1" dirty="0" smtClean="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endParaRPr lang="en-US" sz="2000" b="1" i="1" dirty="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endParaRPr lang="en-US" sz="2000" b="1" i="1" dirty="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endParaRPr lang="en-US" sz="2000" b="1" i="1" dirty="0" smtClean="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endParaRPr lang="en-US" sz="2000" b="1" i="1" dirty="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endParaRPr lang="en-US" sz="2000" b="1" i="1" dirty="0" smtClean="0">
              <a:effectLst>
                <a:outerShdw blurRad="38100" dist="38100" dir="2700000" algn="tl">
                  <a:srgbClr val="000000">
                    <a:alpha val="43137"/>
                  </a:srgbClr>
                </a:outerShdw>
              </a:effectLst>
              <a:latin typeface="Cambria" panose="02040503050406030204" pitchFamily="18" charset="0"/>
            </a:endParaRPr>
          </a:p>
          <a:p>
            <a:pPr marL="342900" indent="-342900">
              <a:buFont typeface="Arial" panose="020B0604020202020204" pitchFamily="34" charset="0"/>
              <a:buChar char="•"/>
            </a:pPr>
            <a:endParaRPr lang="en-US" sz="2000" b="1" i="1" dirty="0" smtClean="0">
              <a:effectLst>
                <a:outerShdw blurRad="38100" dist="38100" dir="2700000" algn="tl">
                  <a:srgbClr val="000000">
                    <a:alpha val="43137"/>
                  </a:srgbClr>
                </a:outerShdw>
              </a:effectLst>
              <a:latin typeface="Cambria" panose="020405030504060302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154" y="2362199"/>
            <a:ext cx="2949065" cy="1938337"/>
          </a:xfrm>
          <a:prstGeom prst="rect">
            <a:avLst/>
          </a:prstGeom>
        </p:spPr>
      </p:pic>
    </p:spTree>
    <p:extLst>
      <p:ext uri="{BB962C8B-B14F-4D97-AF65-F5344CB8AC3E}">
        <p14:creationId xmlns:p14="http://schemas.microsoft.com/office/powerpoint/2010/main" val="3647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SoS Blue Background">
      <a:dk1>
        <a:sysClr val="windowText" lastClr="000000"/>
      </a:dk1>
      <a:lt1>
        <a:sysClr val="window" lastClr="FFFFFF"/>
      </a:lt1>
      <a:dk2>
        <a:srgbClr val="394B6B"/>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3997</TotalTime>
  <Words>922</Words>
  <Application>Microsoft Office PowerPoint</Application>
  <PresentationFormat>On-screen Show (4:3)</PresentationFormat>
  <Paragraphs>155</Paragraphs>
  <Slides>19</Slides>
  <Notes>19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Book Antiqua</vt:lpstr>
      <vt:lpstr>Calibri</vt:lpstr>
      <vt:lpstr>Cambria</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Tools</vt:lpstr>
      <vt:lpstr>#GoVoteTN</vt:lpstr>
      <vt:lpstr>PowerPoint Presentation</vt:lpstr>
      <vt:lpstr>PowerPoint Presentation</vt:lpstr>
      <vt:lpstr>PowerPoint Presentation</vt:lpstr>
      <vt:lpstr>PowerPoint Presentation</vt:lpstr>
    </vt:vector>
  </TitlesOfParts>
  <Company>Tennessee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IE17KPB</dc:creator>
  <cp:lastModifiedBy>Kay Stimson</cp:lastModifiedBy>
  <cp:revision>268</cp:revision>
  <cp:lastPrinted>2015-03-09T19:27:38Z</cp:lastPrinted>
  <dcterms:created xsi:type="dcterms:W3CDTF">2012-11-09T16:15:30Z</dcterms:created>
  <dcterms:modified xsi:type="dcterms:W3CDTF">2016-07-28T16:01:25Z</dcterms:modified>
</cp:coreProperties>
</file>